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handoutMasterIdLst>
    <p:handoutMasterId r:id="rId27"/>
  </p:handoutMasterIdLst>
  <p:sldIdLst>
    <p:sldId id="256" r:id="rId3"/>
    <p:sldId id="282" r:id="rId4"/>
    <p:sldId id="266" r:id="rId5"/>
    <p:sldId id="278" r:id="rId6"/>
    <p:sldId id="265" r:id="rId7"/>
    <p:sldId id="274" r:id="rId8"/>
    <p:sldId id="273" r:id="rId9"/>
    <p:sldId id="287" r:id="rId10"/>
    <p:sldId id="263" r:id="rId11"/>
    <p:sldId id="272" r:id="rId12"/>
    <p:sldId id="288" r:id="rId13"/>
    <p:sldId id="279" r:id="rId14"/>
    <p:sldId id="289" r:id="rId15"/>
    <p:sldId id="267" r:id="rId16"/>
    <p:sldId id="280" r:id="rId17"/>
    <p:sldId id="290" r:id="rId18"/>
    <p:sldId id="291" r:id="rId19"/>
    <p:sldId id="277" r:id="rId20"/>
    <p:sldId id="271" r:id="rId21"/>
    <p:sldId id="281" r:id="rId22"/>
    <p:sldId id="284" r:id="rId23"/>
    <p:sldId id="286" r:id="rId24"/>
    <p:sldId id="285" r:id="rId2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575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22" autoAdjust="0"/>
    <p:restoredTop sz="94660"/>
  </p:normalViewPr>
  <p:slideViewPr>
    <p:cSldViewPr>
      <p:cViewPr varScale="1">
        <p:scale>
          <a:sx n="69" d="100"/>
          <a:sy n="69" d="100"/>
        </p:scale>
        <p:origin x="44" y="5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F577D9-2A23-47BD-A995-8F37C92B0CA6}" type="doc">
      <dgm:prSet loTypeId="urn:microsoft.com/office/officeart/2005/8/layout/cycle8" loCatId="cycle" qsTypeId="urn:microsoft.com/office/officeart/2005/8/quickstyle/simple1" qsCatId="simple" csTypeId="urn:microsoft.com/office/officeart/2005/8/colors/accent6_2" csCatId="accent6" phldr="1"/>
      <dgm:spPr/>
    </dgm:pt>
    <dgm:pt modelId="{53D722EB-2691-4417-9787-25580427ADC7}">
      <dgm:prSet phldrT="[Text]" custT="1"/>
      <dgm:spPr/>
      <dgm:t>
        <a:bodyPr/>
        <a:lstStyle/>
        <a:p>
          <a:r>
            <a:rPr lang="en-US" sz="1800" dirty="0">
              <a:latin typeface="Bell MT" panose="02020503060305020303" pitchFamily="18" charset="0"/>
            </a:rPr>
            <a:t>Principle</a:t>
          </a:r>
          <a:r>
            <a:rPr lang="en-US" sz="1800" baseline="0" dirty="0">
              <a:latin typeface="Bell MT" panose="02020503060305020303" pitchFamily="18" charset="0"/>
            </a:rPr>
            <a:t> of mutual sincere cooperation; Harmony</a:t>
          </a:r>
          <a:endParaRPr lang="en-US" sz="1800" dirty="0">
            <a:latin typeface="Bell MT" panose="02020503060305020303" pitchFamily="18" charset="0"/>
          </a:endParaRPr>
        </a:p>
      </dgm:t>
    </dgm:pt>
    <dgm:pt modelId="{68668688-CAD9-4808-AA85-BCC6FA3F5CFF}" type="parTrans" cxnId="{24563299-DDA7-4939-8674-5027957E4844}">
      <dgm:prSet/>
      <dgm:spPr/>
      <dgm:t>
        <a:bodyPr/>
        <a:lstStyle/>
        <a:p>
          <a:endParaRPr lang="en-US"/>
        </a:p>
      </dgm:t>
    </dgm:pt>
    <dgm:pt modelId="{912DBF04-0C4B-4781-9E75-8BC8D8380808}" type="sibTrans" cxnId="{24563299-DDA7-4939-8674-5027957E4844}">
      <dgm:prSet/>
      <dgm:spPr/>
      <dgm:t>
        <a:bodyPr/>
        <a:lstStyle/>
        <a:p>
          <a:endParaRPr lang="en-US"/>
        </a:p>
      </dgm:t>
    </dgm:pt>
    <dgm:pt modelId="{B17FFAB6-8B95-4B5B-9599-E44D95511A6A}">
      <dgm:prSet phldrT="[Text]" custT="1"/>
      <dgm:spPr/>
      <dgm:t>
        <a:bodyPr/>
        <a:lstStyle/>
        <a:p>
          <a:r>
            <a:rPr lang="en-US" sz="1800" dirty="0">
              <a:latin typeface="Bell MT" panose="02020503060305020303" pitchFamily="18" charset="0"/>
            </a:rPr>
            <a:t>Each institution is embedded within the governmental procedures; Balance</a:t>
          </a:r>
        </a:p>
      </dgm:t>
    </dgm:pt>
    <dgm:pt modelId="{BB96AC1B-4404-4208-A2D7-18F937A492F2}" type="parTrans" cxnId="{22CCA4F2-ED7B-458E-AE8E-0E15A8E42C1D}">
      <dgm:prSet/>
      <dgm:spPr/>
      <dgm:t>
        <a:bodyPr/>
        <a:lstStyle/>
        <a:p>
          <a:endParaRPr lang="en-US"/>
        </a:p>
      </dgm:t>
    </dgm:pt>
    <dgm:pt modelId="{10CDD698-CFBB-415C-8422-C4A9AA955727}" type="sibTrans" cxnId="{22CCA4F2-ED7B-458E-AE8E-0E15A8E42C1D}">
      <dgm:prSet/>
      <dgm:spPr/>
      <dgm:t>
        <a:bodyPr/>
        <a:lstStyle/>
        <a:p>
          <a:endParaRPr lang="en-US"/>
        </a:p>
      </dgm:t>
    </dgm:pt>
    <dgm:pt modelId="{D1B1C1F3-F20D-4D7F-8FB3-DF431216C4EC}">
      <dgm:prSet phldrT="[Text]" custT="1"/>
      <dgm:spPr/>
      <dgm:t>
        <a:bodyPr/>
        <a:lstStyle/>
        <a:p>
          <a:r>
            <a:rPr lang="en-US" sz="1800" dirty="0">
              <a:latin typeface="Bell MT" panose="02020503060305020303" pitchFamily="18" charset="0"/>
            </a:rPr>
            <a:t>    Act within defined limit of powers; Cannot extend or transfer powers</a:t>
          </a:r>
        </a:p>
      </dgm:t>
    </dgm:pt>
    <dgm:pt modelId="{B77A58EC-310D-40F5-972E-16E1EB8EDC97}" type="parTrans" cxnId="{5FA73692-44FC-4B0F-A100-B4A1EADD5382}">
      <dgm:prSet/>
      <dgm:spPr/>
      <dgm:t>
        <a:bodyPr/>
        <a:lstStyle/>
        <a:p>
          <a:endParaRPr lang="en-US"/>
        </a:p>
      </dgm:t>
    </dgm:pt>
    <dgm:pt modelId="{6EE9E2A6-5A0F-4CB9-929E-BB08073B1591}" type="sibTrans" cxnId="{5FA73692-44FC-4B0F-A100-B4A1EADD5382}">
      <dgm:prSet/>
      <dgm:spPr/>
      <dgm:t>
        <a:bodyPr/>
        <a:lstStyle/>
        <a:p>
          <a:endParaRPr lang="en-US"/>
        </a:p>
      </dgm:t>
    </dgm:pt>
    <dgm:pt modelId="{024D40A4-0DB9-47F7-A1FA-5493CD598558}" type="pres">
      <dgm:prSet presAssocID="{C9F577D9-2A23-47BD-A995-8F37C92B0CA6}" presName="compositeShape" presStyleCnt="0">
        <dgm:presLayoutVars>
          <dgm:chMax val="7"/>
          <dgm:dir/>
          <dgm:resizeHandles val="exact"/>
        </dgm:presLayoutVars>
      </dgm:prSet>
      <dgm:spPr/>
    </dgm:pt>
    <dgm:pt modelId="{6D807FD1-E7B9-469F-8B3A-669837098B2B}" type="pres">
      <dgm:prSet presAssocID="{C9F577D9-2A23-47BD-A995-8F37C92B0CA6}" presName="wedge1" presStyleLbl="node1" presStyleIdx="0" presStyleCnt="3"/>
      <dgm:spPr/>
    </dgm:pt>
    <dgm:pt modelId="{F0CECB68-68E0-420B-AFB9-326DF249FE0E}" type="pres">
      <dgm:prSet presAssocID="{C9F577D9-2A23-47BD-A995-8F37C92B0CA6}" presName="dummy1a" presStyleCnt="0"/>
      <dgm:spPr/>
    </dgm:pt>
    <dgm:pt modelId="{078149CE-87CF-4D4E-BD2E-512965820761}" type="pres">
      <dgm:prSet presAssocID="{C9F577D9-2A23-47BD-A995-8F37C92B0CA6}" presName="dummy1b" presStyleCnt="0"/>
      <dgm:spPr/>
    </dgm:pt>
    <dgm:pt modelId="{F002C243-25A3-4311-A273-689DD278A556}" type="pres">
      <dgm:prSet presAssocID="{C9F577D9-2A23-47BD-A995-8F37C92B0CA6}" presName="wedge1Tx" presStyleLbl="node1" presStyleIdx="0" presStyleCnt="3">
        <dgm:presLayoutVars>
          <dgm:chMax val="0"/>
          <dgm:chPref val="0"/>
          <dgm:bulletEnabled val="1"/>
        </dgm:presLayoutVars>
      </dgm:prSet>
      <dgm:spPr/>
    </dgm:pt>
    <dgm:pt modelId="{0D25AB52-8D53-4063-9F25-4AF30B479734}" type="pres">
      <dgm:prSet presAssocID="{C9F577D9-2A23-47BD-A995-8F37C92B0CA6}" presName="wedge2" presStyleLbl="node1" presStyleIdx="1" presStyleCnt="3"/>
      <dgm:spPr/>
    </dgm:pt>
    <dgm:pt modelId="{2533B9C0-1A8F-4962-8465-F2C0AD814D5C}" type="pres">
      <dgm:prSet presAssocID="{C9F577D9-2A23-47BD-A995-8F37C92B0CA6}" presName="dummy2a" presStyleCnt="0"/>
      <dgm:spPr/>
    </dgm:pt>
    <dgm:pt modelId="{84506ACF-BC80-4941-A6E1-5B4A66F6CCAF}" type="pres">
      <dgm:prSet presAssocID="{C9F577D9-2A23-47BD-A995-8F37C92B0CA6}" presName="dummy2b" presStyleCnt="0"/>
      <dgm:spPr/>
    </dgm:pt>
    <dgm:pt modelId="{3BDD83B1-7B37-474B-BEB2-42AC2F82F545}" type="pres">
      <dgm:prSet presAssocID="{C9F577D9-2A23-47BD-A995-8F37C92B0CA6}" presName="wedge2Tx" presStyleLbl="node1" presStyleIdx="1" presStyleCnt="3">
        <dgm:presLayoutVars>
          <dgm:chMax val="0"/>
          <dgm:chPref val="0"/>
          <dgm:bulletEnabled val="1"/>
        </dgm:presLayoutVars>
      </dgm:prSet>
      <dgm:spPr/>
    </dgm:pt>
    <dgm:pt modelId="{61FF2BFB-AE0A-4FDE-B597-D6096771103D}" type="pres">
      <dgm:prSet presAssocID="{C9F577D9-2A23-47BD-A995-8F37C92B0CA6}" presName="wedge3" presStyleLbl="node1" presStyleIdx="2" presStyleCnt="3"/>
      <dgm:spPr/>
    </dgm:pt>
    <dgm:pt modelId="{4246580D-A849-4B7A-83AA-2CC382FEEC31}" type="pres">
      <dgm:prSet presAssocID="{C9F577D9-2A23-47BD-A995-8F37C92B0CA6}" presName="dummy3a" presStyleCnt="0"/>
      <dgm:spPr/>
    </dgm:pt>
    <dgm:pt modelId="{7F356FB0-98CF-436C-9800-8E4F5D3E49C5}" type="pres">
      <dgm:prSet presAssocID="{C9F577D9-2A23-47BD-A995-8F37C92B0CA6}" presName="dummy3b" presStyleCnt="0"/>
      <dgm:spPr/>
    </dgm:pt>
    <dgm:pt modelId="{7160A716-6148-4A29-8FFF-721B0066023D}" type="pres">
      <dgm:prSet presAssocID="{C9F577D9-2A23-47BD-A995-8F37C92B0CA6}" presName="wedge3Tx" presStyleLbl="node1" presStyleIdx="2" presStyleCnt="3">
        <dgm:presLayoutVars>
          <dgm:chMax val="0"/>
          <dgm:chPref val="0"/>
          <dgm:bulletEnabled val="1"/>
        </dgm:presLayoutVars>
      </dgm:prSet>
      <dgm:spPr/>
    </dgm:pt>
    <dgm:pt modelId="{981D1306-13C8-493F-8C33-7AE6A88B58A7}" type="pres">
      <dgm:prSet presAssocID="{912DBF04-0C4B-4781-9E75-8BC8D8380808}" presName="arrowWedge1" presStyleLbl="fgSibTrans2D1" presStyleIdx="0" presStyleCnt="3"/>
      <dgm:spPr/>
    </dgm:pt>
    <dgm:pt modelId="{CB80AFBC-B2E1-44EC-A315-E06311C1DEC8}" type="pres">
      <dgm:prSet presAssocID="{10CDD698-CFBB-415C-8422-C4A9AA955727}" presName="arrowWedge2" presStyleLbl="fgSibTrans2D1" presStyleIdx="1" presStyleCnt="3"/>
      <dgm:spPr/>
    </dgm:pt>
    <dgm:pt modelId="{38F706F0-4D2D-4914-9A19-A0C8CDE128A8}" type="pres">
      <dgm:prSet presAssocID="{6EE9E2A6-5A0F-4CB9-929E-BB08073B1591}" presName="arrowWedge3" presStyleLbl="fgSibTrans2D1" presStyleIdx="2" presStyleCnt="3"/>
      <dgm:spPr/>
    </dgm:pt>
  </dgm:ptLst>
  <dgm:cxnLst>
    <dgm:cxn modelId="{1E950C1C-8D27-475F-8BA5-335BAC481902}" type="presOf" srcId="{53D722EB-2691-4417-9787-25580427ADC7}" destId="{6D807FD1-E7B9-469F-8B3A-669837098B2B}" srcOrd="0" destOrd="0" presId="urn:microsoft.com/office/officeart/2005/8/layout/cycle8"/>
    <dgm:cxn modelId="{C9DD0830-A1C1-4333-8645-30F15573E5EB}" type="presOf" srcId="{B17FFAB6-8B95-4B5B-9599-E44D95511A6A}" destId="{0D25AB52-8D53-4063-9F25-4AF30B479734}" srcOrd="0" destOrd="0" presId="urn:microsoft.com/office/officeart/2005/8/layout/cycle8"/>
    <dgm:cxn modelId="{7CEFFF6F-0A10-4A31-8C39-E109DB224C2C}" type="presOf" srcId="{D1B1C1F3-F20D-4D7F-8FB3-DF431216C4EC}" destId="{7160A716-6148-4A29-8FFF-721B0066023D}" srcOrd="1" destOrd="0" presId="urn:microsoft.com/office/officeart/2005/8/layout/cycle8"/>
    <dgm:cxn modelId="{F5946381-7A83-4CB9-B48E-0C993389A2A6}" type="presOf" srcId="{53D722EB-2691-4417-9787-25580427ADC7}" destId="{F002C243-25A3-4311-A273-689DD278A556}" srcOrd="1" destOrd="0" presId="urn:microsoft.com/office/officeart/2005/8/layout/cycle8"/>
    <dgm:cxn modelId="{5FA73692-44FC-4B0F-A100-B4A1EADD5382}" srcId="{C9F577D9-2A23-47BD-A995-8F37C92B0CA6}" destId="{D1B1C1F3-F20D-4D7F-8FB3-DF431216C4EC}" srcOrd="2" destOrd="0" parTransId="{B77A58EC-310D-40F5-972E-16E1EB8EDC97}" sibTransId="{6EE9E2A6-5A0F-4CB9-929E-BB08073B1591}"/>
    <dgm:cxn modelId="{205ACA92-91D1-4A45-8226-C8A7404D468F}" type="presOf" srcId="{B17FFAB6-8B95-4B5B-9599-E44D95511A6A}" destId="{3BDD83B1-7B37-474B-BEB2-42AC2F82F545}" srcOrd="1" destOrd="0" presId="urn:microsoft.com/office/officeart/2005/8/layout/cycle8"/>
    <dgm:cxn modelId="{24563299-DDA7-4939-8674-5027957E4844}" srcId="{C9F577D9-2A23-47BD-A995-8F37C92B0CA6}" destId="{53D722EB-2691-4417-9787-25580427ADC7}" srcOrd="0" destOrd="0" parTransId="{68668688-CAD9-4808-AA85-BCC6FA3F5CFF}" sibTransId="{912DBF04-0C4B-4781-9E75-8BC8D8380808}"/>
    <dgm:cxn modelId="{1D54A7B5-7CD7-470E-9437-202619F3CED1}" type="presOf" srcId="{D1B1C1F3-F20D-4D7F-8FB3-DF431216C4EC}" destId="{61FF2BFB-AE0A-4FDE-B597-D6096771103D}" srcOrd="0" destOrd="0" presId="urn:microsoft.com/office/officeart/2005/8/layout/cycle8"/>
    <dgm:cxn modelId="{8B0225C6-6675-4B25-B5EF-5B288D9170C4}" type="presOf" srcId="{C9F577D9-2A23-47BD-A995-8F37C92B0CA6}" destId="{024D40A4-0DB9-47F7-A1FA-5493CD598558}" srcOrd="0" destOrd="0" presId="urn:microsoft.com/office/officeart/2005/8/layout/cycle8"/>
    <dgm:cxn modelId="{22CCA4F2-ED7B-458E-AE8E-0E15A8E42C1D}" srcId="{C9F577D9-2A23-47BD-A995-8F37C92B0CA6}" destId="{B17FFAB6-8B95-4B5B-9599-E44D95511A6A}" srcOrd="1" destOrd="0" parTransId="{BB96AC1B-4404-4208-A2D7-18F937A492F2}" sibTransId="{10CDD698-CFBB-415C-8422-C4A9AA955727}"/>
    <dgm:cxn modelId="{11070F78-18EB-45CC-8BD6-29437B75AC11}" type="presParOf" srcId="{024D40A4-0DB9-47F7-A1FA-5493CD598558}" destId="{6D807FD1-E7B9-469F-8B3A-669837098B2B}" srcOrd="0" destOrd="0" presId="urn:microsoft.com/office/officeart/2005/8/layout/cycle8"/>
    <dgm:cxn modelId="{6C44BE5B-87A6-4118-9DDC-C99540CE5A73}" type="presParOf" srcId="{024D40A4-0DB9-47F7-A1FA-5493CD598558}" destId="{F0CECB68-68E0-420B-AFB9-326DF249FE0E}" srcOrd="1" destOrd="0" presId="urn:microsoft.com/office/officeart/2005/8/layout/cycle8"/>
    <dgm:cxn modelId="{FBBB0BE9-CF2B-411B-8ECD-A7AEA71C2886}" type="presParOf" srcId="{024D40A4-0DB9-47F7-A1FA-5493CD598558}" destId="{078149CE-87CF-4D4E-BD2E-512965820761}" srcOrd="2" destOrd="0" presId="urn:microsoft.com/office/officeart/2005/8/layout/cycle8"/>
    <dgm:cxn modelId="{CA19637F-AD25-4EED-9A89-C0FB2C7CF42C}" type="presParOf" srcId="{024D40A4-0DB9-47F7-A1FA-5493CD598558}" destId="{F002C243-25A3-4311-A273-689DD278A556}" srcOrd="3" destOrd="0" presId="urn:microsoft.com/office/officeart/2005/8/layout/cycle8"/>
    <dgm:cxn modelId="{D5F89F2B-E5B9-4A1F-BB6B-2F6BAE067899}" type="presParOf" srcId="{024D40A4-0DB9-47F7-A1FA-5493CD598558}" destId="{0D25AB52-8D53-4063-9F25-4AF30B479734}" srcOrd="4" destOrd="0" presId="urn:microsoft.com/office/officeart/2005/8/layout/cycle8"/>
    <dgm:cxn modelId="{FC8C680A-1AD0-410F-8C72-874FA1AB0A58}" type="presParOf" srcId="{024D40A4-0DB9-47F7-A1FA-5493CD598558}" destId="{2533B9C0-1A8F-4962-8465-F2C0AD814D5C}" srcOrd="5" destOrd="0" presId="urn:microsoft.com/office/officeart/2005/8/layout/cycle8"/>
    <dgm:cxn modelId="{846B7025-7AF3-4754-BAF9-4C17B6826571}" type="presParOf" srcId="{024D40A4-0DB9-47F7-A1FA-5493CD598558}" destId="{84506ACF-BC80-4941-A6E1-5B4A66F6CCAF}" srcOrd="6" destOrd="0" presId="urn:microsoft.com/office/officeart/2005/8/layout/cycle8"/>
    <dgm:cxn modelId="{7939C2B1-A16B-460E-8D37-C0EB1FA6CFB0}" type="presParOf" srcId="{024D40A4-0DB9-47F7-A1FA-5493CD598558}" destId="{3BDD83B1-7B37-474B-BEB2-42AC2F82F545}" srcOrd="7" destOrd="0" presId="urn:microsoft.com/office/officeart/2005/8/layout/cycle8"/>
    <dgm:cxn modelId="{F21EE130-F842-4F1A-AD0C-45BB4D8872FB}" type="presParOf" srcId="{024D40A4-0DB9-47F7-A1FA-5493CD598558}" destId="{61FF2BFB-AE0A-4FDE-B597-D6096771103D}" srcOrd="8" destOrd="0" presId="urn:microsoft.com/office/officeart/2005/8/layout/cycle8"/>
    <dgm:cxn modelId="{C539D1CF-7A40-4C13-8EB5-D9A30C6263B7}" type="presParOf" srcId="{024D40A4-0DB9-47F7-A1FA-5493CD598558}" destId="{4246580D-A849-4B7A-83AA-2CC382FEEC31}" srcOrd="9" destOrd="0" presId="urn:microsoft.com/office/officeart/2005/8/layout/cycle8"/>
    <dgm:cxn modelId="{7DEDCE63-17C0-4CF8-9D68-F954974856DA}" type="presParOf" srcId="{024D40A4-0DB9-47F7-A1FA-5493CD598558}" destId="{7F356FB0-98CF-436C-9800-8E4F5D3E49C5}" srcOrd="10" destOrd="0" presId="urn:microsoft.com/office/officeart/2005/8/layout/cycle8"/>
    <dgm:cxn modelId="{49D2D9AC-7E81-4B81-B183-8CB94F16A7DA}" type="presParOf" srcId="{024D40A4-0DB9-47F7-A1FA-5493CD598558}" destId="{7160A716-6148-4A29-8FFF-721B0066023D}" srcOrd="11" destOrd="0" presId="urn:microsoft.com/office/officeart/2005/8/layout/cycle8"/>
    <dgm:cxn modelId="{5ACECBA6-2431-40B3-84BE-974014115533}" type="presParOf" srcId="{024D40A4-0DB9-47F7-A1FA-5493CD598558}" destId="{981D1306-13C8-493F-8C33-7AE6A88B58A7}" srcOrd="12" destOrd="0" presId="urn:microsoft.com/office/officeart/2005/8/layout/cycle8"/>
    <dgm:cxn modelId="{C14DCD1F-51AF-44A3-8D72-CE192CEDDB22}" type="presParOf" srcId="{024D40A4-0DB9-47F7-A1FA-5493CD598558}" destId="{CB80AFBC-B2E1-44EC-A315-E06311C1DEC8}" srcOrd="13" destOrd="0" presId="urn:microsoft.com/office/officeart/2005/8/layout/cycle8"/>
    <dgm:cxn modelId="{FD34EA4A-578C-494D-B7CE-83FC89FD470D}" type="presParOf" srcId="{024D40A4-0DB9-47F7-A1FA-5493CD598558}" destId="{38F706F0-4D2D-4914-9A19-A0C8CDE128A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49135-0112-4485-9EB0-251AC03B677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5DD332B-8240-432F-9861-856E602E0D41}">
      <dgm:prSet phldrT="[Text]" custT="1"/>
      <dgm:spPr>
        <a:solidFill>
          <a:schemeClr val="accent6">
            <a:lumMod val="75000"/>
          </a:schemeClr>
        </a:solidFill>
        <a:ln>
          <a:solidFill>
            <a:schemeClr val="accent6"/>
          </a:solidFill>
        </a:ln>
      </dgm:spPr>
      <dgm:t>
        <a:bodyPr/>
        <a:lstStyle/>
        <a:p>
          <a:r>
            <a:rPr lang="en-US" sz="2400" dirty="0">
              <a:latin typeface="Bell MT" panose="02020503060305020303" pitchFamily="18" charset="0"/>
            </a:rPr>
            <a:t>COMPOSITION</a:t>
          </a:r>
        </a:p>
      </dgm:t>
    </dgm:pt>
    <dgm:pt modelId="{4573699D-E923-4C95-AA7D-461D19AB5B57}" type="parTrans" cxnId="{A3CD6D9F-F15B-46A9-BCDC-21E1E8F2B583}">
      <dgm:prSet/>
      <dgm:spPr/>
      <dgm:t>
        <a:bodyPr/>
        <a:lstStyle/>
        <a:p>
          <a:endParaRPr lang="en-US"/>
        </a:p>
      </dgm:t>
    </dgm:pt>
    <dgm:pt modelId="{13681A83-21CD-470D-8443-75C366DF8394}" type="sibTrans" cxnId="{A3CD6D9F-F15B-46A9-BCDC-21E1E8F2B583}">
      <dgm:prSet/>
      <dgm:spPr/>
      <dgm:t>
        <a:bodyPr/>
        <a:lstStyle/>
        <a:p>
          <a:endParaRPr lang="en-US"/>
        </a:p>
      </dgm:t>
    </dgm:pt>
    <dgm:pt modelId="{B928AE71-D9AF-4B56-8E25-2281C56ADF1D}">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Members are the Heads of State’s of Member Countries.</a:t>
          </a:r>
          <a:endParaRPr lang="en-US" sz="1800" dirty="0">
            <a:solidFill>
              <a:schemeClr val="tx2"/>
            </a:solidFill>
            <a:latin typeface="Bell MT" panose="02020503060305020303" pitchFamily="18" charset="0"/>
          </a:endParaRPr>
        </a:p>
      </dgm:t>
    </dgm:pt>
    <dgm:pt modelId="{76C7ECBA-8B0E-48F5-A2C7-C8C2226B847B}" type="parTrans" cxnId="{E4B847FB-1CCE-468D-9854-3CB481AD06BB}">
      <dgm:prSet/>
      <dgm:spPr/>
      <dgm:t>
        <a:bodyPr/>
        <a:lstStyle/>
        <a:p>
          <a:endParaRPr lang="en-US"/>
        </a:p>
      </dgm:t>
    </dgm:pt>
    <dgm:pt modelId="{23BCD678-09C3-4FEE-8372-D5DC99C57623}" type="sibTrans" cxnId="{E4B847FB-1CCE-468D-9854-3CB481AD06BB}">
      <dgm:prSet/>
      <dgm:spPr/>
      <dgm:t>
        <a:bodyPr/>
        <a:lstStyle/>
        <a:p>
          <a:endParaRPr lang="en-US"/>
        </a:p>
      </dgm:t>
    </dgm:pt>
    <dgm:pt modelId="{CC8B8EF8-8F25-4FC7-B127-EFED18D14FD9}">
      <dgm:prSet phldrT="[Text]" custT="1"/>
      <dgm:spPr>
        <a:solidFill>
          <a:schemeClr val="accent6">
            <a:lumMod val="75000"/>
          </a:schemeClr>
        </a:solidFill>
        <a:ln>
          <a:solidFill>
            <a:schemeClr val="accent6"/>
          </a:solidFill>
        </a:ln>
      </dgm:spPr>
      <dgm:t>
        <a:bodyPr/>
        <a:lstStyle/>
        <a:p>
          <a:r>
            <a:rPr lang="en-US" sz="2400" dirty="0">
              <a:latin typeface="Bell MT" panose="02020503060305020303" pitchFamily="18" charset="0"/>
            </a:rPr>
            <a:t>PRESIDENT</a:t>
          </a:r>
        </a:p>
      </dgm:t>
    </dgm:pt>
    <dgm:pt modelId="{4070166B-4855-426D-B592-ECCA4F370346}" type="parTrans" cxnId="{76EB3351-8DD7-4320-A62C-22DD17999445}">
      <dgm:prSet/>
      <dgm:spPr/>
      <dgm:t>
        <a:bodyPr/>
        <a:lstStyle/>
        <a:p>
          <a:endParaRPr lang="en-US"/>
        </a:p>
      </dgm:t>
    </dgm:pt>
    <dgm:pt modelId="{95DCBA02-681B-4FE1-AB88-5444D596D659}" type="sibTrans" cxnId="{76EB3351-8DD7-4320-A62C-22DD17999445}">
      <dgm:prSet/>
      <dgm:spPr/>
      <dgm:t>
        <a:bodyPr/>
        <a:lstStyle/>
        <a:p>
          <a:endParaRPr lang="en-US"/>
        </a:p>
      </dgm:t>
    </dgm:pt>
    <dgm:pt modelId="{FE5609F6-A10A-42FD-8F8A-4EB79A04B899}">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Permanent President established elected by the European Council and runs for a term of 2 and a half years.</a:t>
          </a:r>
          <a:endParaRPr lang="en-US" sz="1800" dirty="0">
            <a:solidFill>
              <a:schemeClr val="tx2"/>
            </a:solidFill>
            <a:latin typeface="Bell MT" panose="02020503060305020303" pitchFamily="18" charset="0"/>
          </a:endParaRPr>
        </a:p>
      </dgm:t>
    </dgm:pt>
    <dgm:pt modelId="{2666E22B-F814-4DC0-9748-47341C04C7C8}" type="parTrans" cxnId="{FB1619B2-DACD-4B21-90F9-A08315F38563}">
      <dgm:prSet/>
      <dgm:spPr/>
      <dgm:t>
        <a:bodyPr/>
        <a:lstStyle/>
        <a:p>
          <a:endParaRPr lang="en-US"/>
        </a:p>
      </dgm:t>
    </dgm:pt>
    <dgm:pt modelId="{E1D30EB8-3C6A-4DE8-8A08-732389B313FE}" type="sibTrans" cxnId="{FB1619B2-DACD-4B21-90F9-A08315F38563}">
      <dgm:prSet/>
      <dgm:spPr/>
      <dgm:t>
        <a:bodyPr/>
        <a:lstStyle/>
        <a:p>
          <a:endParaRPr lang="en-US"/>
        </a:p>
      </dgm:t>
    </dgm:pt>
    <dgm:pt modelId="{E8B39222-0655-4EFE-A083-C4247064BCE6}">
      <dgm:prSet phldrT="[Text]" custT="1"/>
      <dgm:spPr>
        <a:solidFill>
          <a:schemeClr val="accent6">
            <a:lumMod val="75000"/>
          </a:schemeClr>
        </a:solidFill>
        <a:ln>
          <a:solidFill>
            <a:schemeClr val="accent6"/>
          </a:solidFill>
        </a:ln>
      </dgm:spPr>
      <dgm:t>
        <a:bodyPr/>
        <a:lstStyle/>
        <a:p>
          <a:r>
            <a:rPr lang="en-US" sz="2000" dirty="0">
              <a:latin typeface="Bell MT" panose="02020503060305020303" pitchFamily="18" charset="0"/>
            </a:rPr>
            <a:t>FUNCTIONS &amp; POWERS</a:t>
          </a:r>
        </a:p>
      </dgm:t>
    </dgm:pt>
    <dgm:pt modelId="{3DF9B2D5-5DCD-48FF-A505-2F5AFDE0393C}" type="parTrans" cxnId="{D3E7BFCB-1029-4BA2-A6B6-251014888FFD}">
      <dgm:prSet/>
      <dgm:spPr/>
      <dgm:t>
        <a:bodyPr/>
        <a:lstStyle/>
        <a:p>
          <a:endParaRPr lang="en-US"/>
        </a:p>
      </dgm:t>
    </dgm:pt>
    <dgm:pt modelId="{FD7E7EE0-97CC-4A7F-B3BB-19D2202FDB42}" type="sibTrans" cxnId="{D3E7BFCB-1029-4BA2-A6B6-251014888FFD}">
      <dgm:prSet/>
      <dgm:spPr/>
      <dgm:t>
        <a:bodyPr/>
        <a:lstStyle/>
        <a:p>
          <a:endParaRPr lang="en-US"/>
        </a:p>
      </dgm:t>
    </dgm:pt>
    <dgm:pt modelId="{B372E230-F350-4531-BD05-B60F0C9BE341}">
      <dgm:prSet phldrT="[Text]" custT="1"/>
      <dgm:spPr>
        <a:solidFill>
          <a:schemeClr val="accent6">
            <a:lumMod val="20000"/>
            <a:lumOff val="80000"/>
            <a:alpha val="90000"/>
          </a:schemeClr>
        </a:solidFill>
        <a:ln>
          <a:solidFill>
            <a:schemeClr val="accent6">
              <a:alpha val="90000"/>
            </a:schemeClr>
          </a:solidFill>
        </a:ln>
      </dgm:spPr>
      <dgm:t>
        <a:bodyPr/>
        <a:lstStyle/>
        <a:p>
          <a:r>
            <a:rPr lang="en-GB" sz="1600" dirty="0">
              <a:solidFill>
                <a:schemeClr val="tx2"/>
              </a:solidFill>
              <a:latin typeface="Bell MT" panose="02020503060305020303" pitchFamily="18" charset="0"/>
            </a:rPr>
            <a:t>Mainly </a:t>
          </a:r>
          <a:r>
            <a:rPr lang="en-GB" sz="1600" b="1" dirty="0">
              <a:solidFill>
                <a:schemeClr val="tx2"/>
              </a:solidFill>
              <a:latin typeface="Bell MT" panose="02020503060305020303" pitchFamily="18" charset="0"/>
            </a:rPr>
            <a:t>Executive function </a:t>
          </a:r>
          <a:r>
            <a:rPr lang="en-GB" sz="1600" dirty="0">
              <a:solidFill>
                <a:schemeClr val="tx2"/>
              </a:solidFill>
              <a:latin typeface="Bell MT" panose="02020503060305020303" pitchFamily="18" charset="0"/>
            </a:rPr>
            <a:t>(Art 15 TEU)</a:t>
          </a:r>
          <a:endParaRPr lang="en-US" sz="1600" dirty="0">
            <a:solidFill>
              <a:schemeClr val="tx2"/>
            </a:solidFill>
            <a:latin typeface="Bell MT" panose="02020503060305020303" pitchFamily="18" charset="0"/>
          </a:endParaRPr>
        </a:p>
      </dgm:t>
    </dgm:pt>
    <dgm:pt modelId="{B9069754-C9EC-4535-B5FF-8071F831513B}" type="parTrans" cxnId="{B74C79CF-6899-41CA-8F1C-0F5D17AC58F6}">
      <dgm:prSet/>
      <dgm:spPr/>
      <dgm:t>
        <a:bodyPr/>
        <a:lstStyle/>
        <a:p>
          <a:endParaRPr lang="en-US"/>
        </a:p>
      </dgm:t>
    </dgm:pt>
    <dgm:pt modelId="{F3D23E49-EEC3-46BA-A5C9-E03239011ECE}" type="sibTrans" cxnId="{B74C79CF-6899-41CA-8F1C-0F5D17AC58F6}">
      <dgm:prSet/>
      <dgm:spPr/>
      <dgm:t>
        <a:bodyPr/>
        <a:lstStyle/>
        <a:p>
          <a:endParaRPr lang="en-US"/>
        </a:p>
      </dgm:t>
    </dgm:pt>
    <dgm:pt modelId="{BED965DF-365D-43A8-918D-584BD4B01F2F}">
      <dgm:prSet phldrT="[Text]" custT="1"/>
      <dgm:spPr>
        <a:solidFill>
          <a:schemeClr val="accent6">
            <a:lumMod val="20000"/>
            <a:lumOff val="80000"/>
            <a:alpha val="90000"/>
          </a:schemeClr>
        </a:solidFill>
        <a:ln>
          <a:solidFill>
            <a:schemeClr val="accent6">
              <a:alpha val="90000"/>
            </a:schemeClr>
          </a:solidFill>
        </a:ln>
      </dgm:spPr>
      <dgm:t>
        <a:bodyPr/>
        <a:lstStyle/>
        <a:p>
          <a:r>
            <a:rPr lang="en-GB" sz="1600" b="1" dirty="0">
              <a:solidFill>
                <a:schemeClr val="tx2"/>
              </a:solidFill>
              <a:latin typeface="Bell MT" panose="02020503060305020303" pitchFamily="18" charset="0"/>
            </a:rPr>
            <a:t>Institutional Function</a:t>
          </a:r>
          <a:r>
            <a:rPr lang="en-GB" sz="1600" dirty="0">
              <a:solidFill>
                <a:schemeClr val="tx2"/>
              </a:solidFill>
              <a:latin typeface="Bell MT" panose="02020503060305020303" pitchFamily="18" charset="0"/>
            </a:rPr>
            <a:t>; influences the composition of Parliament and the Commission (Art 14(2) TEU, Art 17(5) TEU)</a:t>
          </a:r>
          <a:endParaRPr lang="en-US" sz="1600" dirty="0">
            <a:solidFill>
              <a:schemeClr val="tx2"/>
            </a:solidFill>
            <a:latin typeface="Bell MT" panose="02020503060305020303" pitchFamily="18" charset="0"/>
          </a:endParaRPr>
        </a:p>
      </dgm:t>
    </dgm:pt>
    <dgm:pt modelId="{2AC91271-55B2-4093-8D28-91B6337A0B2B}" type="parTrans" cxnId="{B598261D-F120-46D5-9984-422BDDD5D57C}">
      <dgm:prSet/>
      <dgm:spPr/>
      <dgm:t>
        <a:bodyPr/>
        <a:lstStyle/>
        <a:p>
          <a:endParaRPr lang="en-US"/>
        </a:p>
      </dgm:t>
    </dgm:pt>
    <dgm:pt modelId="{0A2FB39E-0B86-4993-A99B-7FDB8770C876}" type="sibTrans" cxnId="{B598261D-F120-46D5-9984-422BDDD5D57C}">
      <dgm:prSet/>
      <dgm:spPr/>
      <dgm:t>
        <a:bodyPr/>
        <a:lstStyle/>
        <a:p>
          <a:endParaRPr lang="en-US"/>
        </a:p>
      </dgm:t>
    </dgm:pt>
    <dgm:pt modelId="{983D647C-FD3D-41EF-A23D-0CD4E6ADA4F5}">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Art 15(6) TEU: President is tasked with chairing the Council, ensures the cooperation of the institution with others and presents to the Parliament after each meeting.</a:t>
          </a:r>
          <a:endParaRPr lang="en-US" sz="1800" dirty="0">
            <a:solidFill>
              <a:schemeClr val="tx2"/>
            </a:solidFill>
            <a:latin typeface="Bell MT" panose="02020503060305020303" pitchFamily="18" charset="0"/>
          </a:endParaRPr>
        </a:p>
      </dgm:t>
    </dgm:pt>
    <dgm:pt modelId="{749D6340-C825-4198-A667-88A1CDC616A7}" type="parTrans" cxnId="{B9D07B33-4869-418E-BA35-6E3490FA3A83}">
      <dgm:prSet/>
      <dgm:spPr/>
      <dgm:t>
        <a:bodyPr/>
        <a:lstStyle/>
        <a:p>
          <a:endParaRPr lang="en-US"/>
        </a:p>
      </dgm:t>
    </dgm:pt>
    <dgm:pt modelId="{8E04A547-B83C-4C2B-A1C8-0E4B9FEE9C15}" type="sibTrans" cxnId="{B9D07B33-4869-418E-BA35-6E3490FA3A83}">
      <dgm:prSet/>
      <dgm:spPr/>
      <dgm:t>
        <a:bodyPr/>
        <a:lstStyle/>
        <a:p>
          <a:endParaRPr lang="en-US"/>
        </a:p>
      </dgm:t>
    </dgm:pt>
    <dgm:pt modelId="{553FD50C-26D5-406F-A72F-40FD1523CA0E}">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Represents the EU externally in relation to Common Foreign and Security Policy.</a:t>
          </a:r>
          <a:endParaRPr lang="en-US" sz="1800" dirty="0">
            <a:solidFill>
              <a:schemeClr val="tx2"/>
            </a:solidFill>
            <a:latin typeface="Bell MT" panose="02020503060305020303" pitchFamily="18" charset="0"/>
          </a:endParaRPr>
        </a:p>
      </dgm:t>
    </dgm:pt>
    <dgm:pt modelId="{D8393A0D-7DA3-4911-B82C-C3F6D5880695}" type="parTrans" cxnId="{8A415132-3209-47AE-B06E-0177DC2613F8}">
      <dgm:prSet/>
      <dgm:spPr/>
      <dgm:t>
        <a:bodyPr/>
        <a:lstStyle/>
        <a:p>
          <a:endParaRPr lang="en-US"/>
        </a:p>
      </dgm:t>
    </dgm:pt>
    <dgm:pt modelId="{066B0DC7-43BA-4FB7-B61C-0B55630157CD}" type="sibTrans" cxnId="{8A415132-3209-47AE-B06E-0177DC2613F8}">
      <dgm:prSet/>
      <dgm:spPr/>
      <dgm:t>
        <a:bodyPr/>
        <a:lstStyle/>
        <a:p>
          <a:endParaRPr lang="en-US"/>
        </a:p>
      </dgm:t>
    </dgm:pt>
    <dgm:pt modelId="{683D5C24-BC24-42ED-B0CF-5A93AC4E898B}">
      <dgm:prSet custT="1"/>
      <dgm:spPr>
        <a:solidFill>
          <a:schemeClr val="accent6">
            <a:lumMod val="20000"/>
            <a:lumOff val="80000"/>
            <a:alpha val="90000"/>
          </a:schemeClr>
        </a:solidFill>
        <a:ln>
          <a:solidFill>
            <a:schemeClr val="accent6">
              <a:alpha val="90000"/>
            </a:schemeClr>
          </a:solidFill>
        </a:ln>
      </dgm:spPr>
      <dgm:t>
        <a:bodyPr/>
        <a:lstStyle/>
        <a:p>
          <a:r>
            <a:rPr lang="en-GB" sz="1600" dirty="0">
              <a:solidFill>
                <a:schemeClr val="tx2"/>
              </a:solidFill>
              <a:latin typeface="Bell MT" panose="02020503060305020303" pitchFamily="18" charset="0"/>
            </a:rPr>
            <a:t>Constitutional function; For example the Council agrees the eligibility criteria for potential new states and the exit of member states. (Art 49 TEU and Art 50(2) TEU) </a:t>
          </a:r>
          <a:endParaRPr lang="en-US" sz="1600" dirty="0">
            <a:solidFill>
              <a:schemeClr val="tx2"/>
            </a:solidFill>
            <a:latin typeface="Bell MT" panose="02020503060305020303" pitchFamily="18" charset="0"/>
          </a:endParaRPr>
        </a:p>
      </dgm:t>
    </dgm:pt>
    <dgm:pt modelId="{E77BF8DC-9525-4E10-BFFE-8E317245F9F9}" type="parTrans" cxnId="{54AA14D0-6DD4-4638-A202-49FEEC14D471}">
      <dgm:prSet/>
      <dgm:spPr/>
      <dgm:t>
        <a:bodyPr/>
        <a:lstStyle/>
        <a:p>
          <a:endParaRPr lang="en-US"/>
        </a:p>
      </dgm:t>
    </dgm:pt>
    <dgm:pt modelId="{6AED22FC-16BE-4608-96D5-7D9C18D73AA1}" type="sibTrans" cxnId="{54AA14D0-6DD4-4638-A202-49FEEC14D471}">
      <dgm:prSet/>
      <dgm:spPr/>
      <dgm:t>
        <a:bodyPr/>
        <a:lstStyle/>
        <a:p>
          <a:endParaRPr lang="en-US"/>
        </a:p>
      </dgm:t>
    </dgm:pt>
    <dgm:pt modelId="{D8E106EF-A9D8-4D62-9315-F825C76D5F3A}">
      <dgm:prSe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Decisions are secret and governed by Art 15(4) TEU.</a:t>
          </a:r>
          <a:endParaRPr lang="en-US" sz="1800" dirty="0">
            <a:solidFill>
              <a:schemeClr val="tx2"/>
            </a:solidFill>
            <a:latin typeface="Bell MT" panose="02020503060305020303" pitchFamily="18" charset="0"/>
          </a:endParaRPr>
        </a:p>
      </dgm:t>
    </dgm:pt>
    <dgm:pt modelId="{D6401E73-CB94-40D2-B87D-5E442E9C521C}" type="parTrans" cxnId="{F6FC707D-3322-4884-82D7-565B7A40F7E6}">
      <dgm:prSet/>
      <dgm:spPr/>
      <dgm:t>
        <a:bodyPr/>
        <a:lstStyle/>
        <a:p>
          <a:endParaRPr lang="en-US"/>
        </a:p>
      </dgm:t>
    </dgm:pt>
    <dgm:pt modelId="{DEC8F5AC-8EEE-4EFC-A20A-D2A5F6CBBAD9}" type="sibTrans" cxnId="{F6FC707D-3322-4884-82D7-565B7A40F7E6}">
      <dgm:prSet/>
      <dgm:spPr/>
      <dgm:t>
        <a:bodyPr/>
        <a:lstStyle/>
        <a:p>
          <a:endParaRPr lang="en-US"/>
        </a:p>
      </dgm:t>
    </dgm:pt>
    <dgm:pt modelId="{0CD5567B-9D1D-4E9B-A2A3-49632E891C47}">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President cannot be a Head of State and has no voting rights along with the President of the Commission.</a:t>
          </a:r>
          <a:endParaRPr lang="en-US" sz="1800" dirty="0">
            <a:solidFill>
              <a:schemeClr val="tx2"/>
            </a:solidFill>
            <a:latin typeface="Bell MT" panose="02020503060305020303" pitchFamily="18" charset="0"/>
          </a:endParaRPr>
        </a:p>
      </dgm:t>
    </dgm:pt>
    <dgm:pt modelId="{1A4FFE85-334A-4C40-88F5-0CC927EB479F}" type="parTrans" cxnId="{C05C59AC-45DB-4A7D-A21A-A81D3F1BEBAF}">
      <dgm:prSet/>
      <dgm:spPr/>
      <dgm:t>
        <a:bodyPr/>
        <a:lstStyle/>
        <a:p>
          <a:endParaRPr lang="en-US"/>
        </a:p>
      </dgm:t>
    </dgm:pt>
    <dgm:pt modelId="{E15DBEE9-1E7D-4296-AF02-59D205D3BDE9}" type="sibTrans" cxnId="{C05C59AC-45DB-4A7D-A21A-A81D3F1BEBAF}">
      <dgm:prSet/>
      <dgm:spPr/>
      <dgm:t>
        <a:bodyPr/>
        <a:lstStyle/>
        <a:p>
          <a:endParaRPr lang="en-US"/>
        </a:p>
      </dgm:t>
    </dgm:pt>
    <dgm:pt modelId="{1848E77E-992F-4A40-8D21-DA08B1A7EE4B}">
      <dgm:prSet phldrT="[Text]" custT="1"/>
      <dgm:spPr>
        <a:solidFill>
          <a:schemeClr val="accent6">
            <a:lumMod val="20000"/>
            <a:lumOff val="80000"/>
            <a:alpha val="90000"/>
          </a:schemeClr>
        </a:solidFill>
        <a:ln>
          <a:solidFill>
            <a:schemeClr val="accent6">
              <a:alpha val="90000"/>
            </a:schemeClr>
          </a:solidFill>
        </a:ln>
      </dgm:spPr>
      <dgm:t>
        <a:bodyPr/>
        <a:lstStyle/>
        <a:p>
          <a:r>
            <a:rPr lang="en-GB" sz="1800" dirty="0">
              <a:solidFill>
                <a:schemeClr val="tx2"/>
              </a:solidFill>
              <a:latin typeface="Bell MT" panose="02020503060305020303" pitchFamily="18" charset="0"/>
            </a:rPr>
            <a:t>The European Council meets twice every 6 months generally in Brussels. (Art 15(3) TEU)</a:t>
          </a:r>
          <a:endParaRPr lang="en-US" sz="1800" dirty="0">
            <a:solidFill>
              <a:schemeClr val="tx2"/>
            </a:solidFill>
            <a:latin typeface="Bell MT" panose="02020503060305020303" pitchFamily="18" charset="0"/>
          </a:endParaRPr>
        </a:p>
      </dgm:t>
    </dgm:pt>
    <dgm:pt modelId="{271F2353-52FA-44AE-913E-CE0C90BA3530}" type="parTrans" cxnId="{FA46D6F9-E5FF-43EB-ADF2-EFE4A6A0C5BD}">
      <dgm:prSet/>
      <dgm:spPr/>
      <dgm:t>
        <a:bodyPr/>
        <a:lstStyle/>
        <a:p>
          <a:endParaRPr lang="en-US"/>
        </a:p>
      </dgm:t>
    </dgm:pt>
    <dgm:pt modelId="{F3698DD7-8EF0-4D22-8F8B-3F785A0120BF}" type="sibTrans" cxnId="{FA46D6F9-E5FF-43EB-ADF2-EFE4A6A0C5BD}">
      <dgm:prSet/>
      <dgm:spPr/>
      <dgm:t>
        <a:bodyPr/>
        <a:lstStyle/>
        <a:p>
          <a:endParaRPr lang="en-US"/>
        </a:p>
      </dgm:t>
    </dgm:pt>
    <dgm:pt modelId="{3BBFA15E-40EC-4211-92B2-3BD47577CDA0}">
      <dgm:prSet phldrT="[Text]" custT="1"/>
      <dgm:spPr>
        <a:solidFill>
          <a:schemeClr val="accent6">
            <a:lumMod val="20000"/>
            <a:lumOff val="80000"/>
            <a:alpha val="90000"/>
          </a:schemeClr>
        </a:solidFill>
        <a:ln>
          <a:solidFill>
            <a:schemeClr val="accent6">
              <a:alpha val="90000"/>
            </a:schemeClr>
          </a:solidFill>
        </a:ln>
      </dgm:spPr>
      <dgm:t>
        <a:bodyPr/>
        <a:lstStyle/>
        <a:p>
          <a:r>
            <a:rPr lang="en-GB" sz="1600" b="1" dirty="0">
              <a:solidFill>
                <a:schemeClr val="tx2"/>
              </a:solidFill>
              <a:latin typeface="Bell MT" panose="02020503060305020303" pitchFamily="18" charset="0"/>
            </a:rPr>
            <a:t>Arbitration powers</a:t>
          </a:r>
          <a:r>
            <a:rPr lang="en-GB" sz="1600" dirty="0">
              <a:solidFill>
                <a:schemeClr val="tx2"/>
              </a:solidFill>
              <a:latin typeface="Bell MT" panose="02020503060305020303" pitchFamily="18" charset="0"/>
            </a:rPr>
            <a:t>; Can function like an appeal court in very </a:t>
          </a:r>
          <a:r>
            <a:rPr lang="en-GB" sz="1600" dirty="0" err="1">
              <a:solidFill>
                <a:schemeClr val="tx2"/>
              </a:solidFill>
              <a:latin typeface="Bell MT" panose="02020503060305020303" pitchFamily="18" charset="0"/>
            </a:rPr>
            <a:t>specifc</a:t>
          </a:r>
          <a:r>
            <a:rPr lang="en-GB" sz="1600" dirty="0">
              <a:solidFill>
                <a:schemeClr val="tx2"/>
              </a:solidFill>
              <a:latin typeface="Bell MT" panose="02020503060305020303" pitchFamily="18" charset="0"/>
            </a:rPr>
            <a:t> situations regarding Security and Justice in relation to Criminal Justice Systems. (See Art 82(3) TFEU)</a:t>
          </a:r>
          <a:endParaRPr lang="en-US" sz="1600" dirty="0">
            <a:solidFill>
              <a:schemeClr val="tx2"/>
            </a:solidFill>
            <a:latin typeface="Bell MT" panose="02020503060305020303" pitchFamily="18" charset="0"/>
          </a:endParaRPr>
        </a:p>
      </dgm:t>
    </dgm:pt>
    <dgm:pt modelId="{1109A136-AB8E-4C71-A23E-EAADF5EC3842}" type="parTrans" cxnId="{C181D7CD-1FFC-4ED1-A8E3-934BF614DB6D}">
      <dgm:prSet/>
      <dgm:spPr/>
      <dgm:t>
        <a:bodyPr/>
        <a:lstStyle/>
        <a:p>
          <a:endParaRPr lang="en-US"/>
        </a:p>
      </dgm:t>
    </dgm:pt>
    <dgm:pt modelId="{330665A6-54F2-4ADE-AC66-F4A42CDFC55F}" type="sibTrans" cxnId="{C181D7CD-1FFC-4ED1-A8E3-934BF614DB6D}">
      <dgm:prSet/>
      <dgm:spPr/>
      <dgm:t>
        <a:bodyPr/>
        <a:lstStyle/>
        <a:p>
          <a:endParaRPr lang="en-US"/>
        </a:p>
      </dgm:t>
    </dgm:pt>
    <dgm:pt modelId="{B26DE3C8-E5A6-403B-A153-34E7EF081B90}" type="pres">
      <dgm:prSet presAssocID="{05949135-0112-4485-9EB0-251AC03B6774}" presName="Name0" presStyleCnt="0">
        <dgm:presLayoutVars>
          <dgm:dir/>
          <dgm:animLvl val="lvl"/>
          <dgm:resizeHandles val="exact"/>
        </dgm:presLayoutVars>
      </dgm:prSet>
      <dgm:spPr/>
    </dgm:pt>
    <dgm:pt modelId="{48CA5474-8870-4001-A4B7-104C64E15206}" type="pres">
      <dgm:prSet presAssocID="{25DD332B-8240-432F-9861-856E602E0D41}" presName="composite" presStyleCnt="0"/>
      <dgm:spPr/>
    </dgm:pt>
    <dgm:pt modelId="{5D287764-9724-4E8C-8BA9-7C1E2DE4FAC0}" type="pres">
      <dgm:prSet presAssocID="{25DD332B-8240-432F-9861-856E602E0D41}" presName="parTx" presStyleLbl="alignNode1" presStyleIdx="0" presStyleCnt="3" custScaleY="100000" custLinFactNeighborX="-103" custLinFactNeighborY="-1386">
        <dgm:presLayoutVars>
          <dgm:chMax val="0"/>
          <dgm:chPref val="0"/>
          <dgm:bulletEnabled val="1"/>
        </dgm:presLayoutVars>
      </dgm:prSet>
      <dgm:spPr/>
    </dgm:pt>
    <dgm:pt modelId="{1AE12415-C75B-458C-B652-8E476D0B3DFF}" type="pres">
      <dgm:prSet presAssocID="{25DD332B-8240-432F-9861-856E602E0D41}" presName="desTx" presStyleLbl="alignAccFollowNode1" presStyleIdx="0" presStyleCnt="3">
        <dgm:presLayoutVars>
          <dgm:bulletEnabled val="1"/>
        </dgm:presLayoutVars>
      </dgm:prSet>
      <dgm:spPr/>
    </dgm:pt>
    <dgm:pt modelId="{BAB38A7F-F5B5-483A-AE46-2455B4E6CDA3}" type="pres">
      <dgm:prSet presAssocID="{13681A83-21CD-470D-8443-75C366DF8394}" presName="space" presStyleCnt="0"/>
      <dgm:spPr/>
    </dgm:pt>
    <dgm:pt modelId="{C0E7F4AD-7AF3-4D85-BBD7-013F71DD6F42}" type="pres">
      <dgm:prSet presAssocID="{CC8B8EF8-8F25-4FC7-B127-EFED18D14FD9}" presName="composite" presStyleCnt="0"/>
      <dgm:spPr/>
    </dgm:pt>
    <dgm:pt modelId="{D57D57CA-12CE-4E88-BF8E-29BF53CB09B0}" type="pres">
      <dgm:prSet presAssocID="{CC8B8EF8-8F25-4FC7-B127-EFED18D14FD9}" presName="parTx" presStyleLbl="alignNode1" presStyleIdx="1" presStyleCnt="3">
        <dgm:presLayoutVars>
          <dgm:chMax val="0"/>
          <dgm:chPref val="0"/>
          <dgm:bulletEnabled val="1"/>
        </dgm:presLayoutVars>
      </dgm:prSet>
      <dgm:spPr/>
    </dgm:pt>
    <dgm:pt modelId="{3E2B8B1B-D594-4D55-A4E9-B8B2EC282945}" type="pres">
      <dgm:prSet presAssocID="{CC8B8EF8-8F25-4FC7-B127-EFED18D14FD9}" presName="desTx" presStyleLbl="alignAccFollowNode1" presStyleIdx="1" presStyleCnt="3">
        <dgm:presLayoutVars>
          <dgm:bulletEnabled val="1"/>
        </dgm:presLayoutVars>
      </dgm:prSet>
      <dgm:spPr/>
    </dgm:pt>
    <dgm:pt modelId="{4D3E5FB9-E748-4426-9164-BE29A4C6A4EA}" type="pres">
      <dgm:prSet presAssocID="{95DCBA02-681B-4FE1-AB88-5444D596D659}" presName="space" presStyleCnt="0"/>
      <dgm:spPr/>
    </dgm:pt>
    <dgm:pt modelId="{500A5566-D5D0-4558-AD8C-6EE6E77E1DC9}" type="pres">
      <dgm:prSet presAssocID="{E8B39222-0655-4EFE-A083-C4247064BCE6}" presName="composite" presStyleCnt="0"/>
      <dgm:spPr/>
    </dgm:pt>
    <dgm:pt modelId="{C4085353-2E18-4A30-84FC-27D7E08116CB}" type="pres">
      <dgm:prSet presAssocID="{E8B39222-0655-4EFE-A083-C4247064BCE6}" presName="parTx" presStyleLbl="alignNode1" presStyleIdx="2" presStyleCnt="3" custScaleY="100000">
        <dgm:presLayoutVars>
          <dgm:chMax val="0"/>
          <dgm:chPref val="0"/>
          <dgm:bulletEnabled val="1"/>
        </dgm:presLayoutVars>
      </dgm:prSet>
      <dgm:spPr/>
    </dgm:pt>
    <dgm:pt modelId="{CD36F722-33E4-426E-B420-70E1B4FC901A}" type="pres">
      <dgm:prSet presAssocID="{E8B39222-0655-4EFE-A083-C4247064BCE6}" presName="desTx" presStyleLbl="alignAccFollowNode1" presStyleIdx="2" presStyleCnt="3">
        <dgm:presLayoutVars>
          <dgm:bulletEnabled val="1"/>
        </dgm:presLayoutVars>
      </dgm:prSet>
      <dgm:spPr/>
    </dgm:pt>
  </dgm:ptLst>
  <dgm:cxnLst>
    <dgm:cxn modelId="{D0D8F100-6C7D-472E-89A8-6A925351B85C}" type="presOf" srcId="{B372E230-F350-4531-BD05-B60F0C9BE341}" destId="{CD36F722-33E4-426E-B420-70E1B4FC901A}" srcOrd="0" destOrd="0" presId="urn:microsoft.com/office/officeart/2005/8/layout/hList1"/>
    <dgm:cxn modelId="{B598261D-F120-46D5-9984-422BDDD5D57C}" srcId="{E8B39222-0655-4EFE-A083-C4247064BCE6}" destId="{BED965DF-365D-43A8-918D-584BD4B01F2F}" srcOrd="2" destOrd="0" parTransId="{2AC91271-55B2-4093-8D28-91B6337A0B2B}" sibTransId="{0A2FB39E-0B86-4993-A99B-7FDB8770C876}"/>
    <dgm:cxn modelId="{A5577027-6ECA-41D2-B32B-6341E8BF2912}" type="presOf" srcId="{E8B39222-0655-4EFE-A083-C4247064BCE6}" destId="{C4085353-2E18-4A30-84FC-27D7E08116CB}" srcOrd="0" destOrd="0" presId="urn:microsoft.com/office/officeart/2005/8/layout/hList1"/>
    <dgm:cxn modelId="{C50E8C31-989E-4903-9AA6-D8C1611BF0F3}" type="presOf" srcId="{FE5609F6-A10A-42FD-8F8A-4EB79A04B899}" destId="{3E2B8B1B-D594-4D55-A4E9-B8B2EC282945}" srcOrd="0" destOrd="0" presId="urn:microsoft.com/office/officeart/2005/8/layout/hList1"/>
    <dgm:cxn modelId="{8A415132-3209-47AE-B06E-0177DC2613F8}" srcId="{CC8B8EF8-8F25-4FC7-B127-EFED18D14FD9}" destId="{553FD50C-26D5-406F-A72F-40FD1523CA0E}" srcOrd="2" destOrd="0" parTransId="{D8393A0D-7DA3-4911-B82C-C3F6D5880695}" sibTransId="{066B0DC7-43BA-4FB7-B61C-0B55630157CD}"/>
    <dgm:cxn modelId="{B9D07B33-4869-418E-BA35-6E3490FA3A83}" srcId="{CC8B8EF8-8F25-4FC7-B127-EFED18D14FD9}" destId="{983D647C-FD3D-41EF-A23D-0CD4E6ADA4F5}" srcOrd="1" destOrd="0" parTransId="{749D6340-C825-4198-A667-88A1CDC616A7}" sibTransId="{8E04A547-B83C-4C2B-A1C8-0E4B9FEE9C15}"/>
    <dgm:cxn modelId="{93F3C166-D3AC-4154-9BB6-FBB7BC911C0C}" type="presOf" srcId="{683D5C24-BC24-42ED-B0CF-5A93AC4E898B}" destId="{CD36F722-33E4-426E-B420-70E1B4FC901A}" srcOrd="0" destOrd="1" presId="urn:microsoft.com/office/officeart/2005/8/layout/hList1"/>
    <dgm:cxn modelId="{80D57C6D-4040-4624-8A4E-C849E1EAA642}" type="presOf" srcId="{0CD5567B-9D1D-4E9B-A2A3-49632E891C47}" destId="{1AE12415-C75B-458C-B652-8E476D0B3DFF}" srcOrd="0" destOrd="1" presId="urn:microsoft.com/office/officeart/2005/8/layout/hList1"/>
    <dgm:cxn modelId="{76EB3351-8DD7-4320-A62C-22DD17999445}" srcId="{05949135-0112-4485-9EB0-251AC03B6774}" destId="{CC8B8EF8-8F25-4FC7-B127-EFED18D14FD9}" srcOrd="1" destOrd="0" parTransId="{4070166B-4855-426D-B592-ECCA4F370346}" sibTransId="{95DCBA02-681B-4FE1-AB88-5444D596D659}"/>
    <dgm:cxn modelId="{F27CA271-0FDB-488D-B114-08BDE1364744}" type="presOf" srcId="{D8E106EF-A9D8-4D62-9315-F825C76D5F3A}" destId="{1AE12415-C75B-458C-B652-8E476D0B3DFF}" srcOrd="0" destOrd="3" presId="urn:microsoft.com/office/officeart/2005/8/layout/hList1"/>
    <dgm:cxn modelId="{A5A6627D-A1FD-43AC-8A9D-639733C0EEA8}" type="presOf" srcId="{1848E77E-992F-4A40-8D21-DA08B1A7EE4B}" destId="{1AE12415-C75B-458C-B652-8E476D0B3DFF}" srcOrd="0" destOrd="2" presId="urn:microsoft.com/office/officeart/2005/8/layout/hList1"/>
    <dgm:cxn modelId="{F6FC707D-3322-4884-82D7-565B7A40F7E6}" srcId="{25DD332B-8240-432F-9861-856E602E0D41}" destId="{D8E106EF-A9D8-4D62-9315-F825C76D5F3A}" srcOrd="3" destOrd="0" parTransId="{D6401E73-CB94-40D2-B87D-5E442E9C521C}" sibTransId="{DEC8F5AC-8EEE-4EFC-A20A-D2A5F6CBBAD9}"/>
    <dgm:cxn modelId="{A3CD6D9F-F15B-46A9-BCDC-21E1E8F2B583}" srcId="{05949135-0112-4485-9EB0-251AC03B6774}" destId="{25DD332B-8240-432F-9861-856E602E0D41}" srcOrd="0" destOrd="0" parTransId="{4573699D-E923-4C95-AA7D-461D19AB5B57}" sibTransId="{13681A83-21CD-470D-8443-75C366DF8394}"/>
    <dgm:cxn modelId="{FCBF55A6-B3FD-4CB4-9181-89ECF974B7EE}" type="presOf" srcId="{CC8B8EF8-8F25-4FC7-B127-EFED18D14FD9}" destId="{D57D57CA-12CE-4E88-BF8E-29BF53CB09B0}" srcOrd="0" destOrd="0" presId="urn:microsoft.com/office/officeart/2005/8/layout/hList1"/>
    <dgm:cxn modelId="{C05C59AC-45DB-4A7D-A21A-A81D3F1BEBAF}" srcId="{25DD332B-8240-432F-9861-856E602E0D41}" destId="{0CD5567B-9D1D-4E9B-A2A3-49632E891C47}" srcOrd="1" destOrd="0" parTransId="{1A4FFE85-334A-4C40-88F5-0CC927EB479F}" sibTransId="{E15DBEE9-1E7D-4296-AF02-59D205D3BDE9}"/>
    <dgm:cxn modelId="{4D483AB0-DC2A-4691-B6AC-FD1C3702263C}" type="presOf" srcId="{553FD50C-26D5-406F-A72F-40FD1523CA0E}" destId="{3E2B8B1B-D594-4D55-A4E9-B8B2EC282945}" srcOrd="0" destOrd="2" presId="urn:microsoft.com/office/officeart/2005/8/layout/hList1"/>
    <dgm:cxn modelId="{FE82E7B0-1EE4-44B9-A452-589F6D374F82}" type="presOf" srcId="{BED965DF-365D-43A8-918D-584BD4B01F2F}" destId="{CD36F722-33E4-426E-B420-70E1B4FC901A}" srcOrd="0" destOrd="2" presId="urn:microsoft.com/office/officeart/2005/8/layout/hList1"/>
    <dgm:cxn modelId="{FB1619B2-DACD-4B21-90F9-A08315F38563}" srcId="{CC8B8EF8-8F25-4FC7-B127-EFED18D14FD9}" destId="{FE5609F6-A10A-42FD-8F8A-4EB79A04B899}" srcOrd="0" destOrd="0" parTransId="{2666E22B-F814-4DC0-9748-47341C04C7C8}" sibTransId="{E1D30EB8-3C6A-4DE8-8A08-732389B313FE}"/>
    <dgm:cxn modelId="{C88319C2-709F-4970-901A-7AE405449246}" type="presOf" srcId="{3BBFA15E-40EC-4211-92B2-3BD47577CDA0}" destId="{CD36F722-33E4-426E-B420-70E1B4FC901A}" srcOrd="0" destOrd="3" presId="urn:microsoft.com/office/officeart/2005/8/layout/hList1"/>
    <dgm:cxn modelId="{9AD5D1C7-3F05-4FD5-BF81-C37E327DA2B9}" type="presOf" srcId="{983D647C-FD3D-41EF-A23D-0CD4E6ADA4F5}" destId="{3E2B8B1B-D594-4D55-A4E9-B8B2EC282945}" srcOrd="0" destOrd="1" presId="urn:microsoft.com/office/officeart/2005/8/layout/hList1"/>
    <dgm:cxn modelId="{D3E7BFCB-1029-4BA2-A6B6-251014888FFD}" srcId="{05949135-0112-4485-9EB0-251AC03B6774}" destId="{E8B39222-0655-4EFE-A083-C4247064BCE6}" srcOrd="2" destOrd="0" parTransId="{3DF9B2D5-5DCD-48FF-A505-2F5AFDE0393C}" sibTransId="{FD7E7EE0-97CC-4A7F-B3BB-19D2202FDB42}"/>
    <dgm:cxn modelId="{C181D7CD-1FFC-4ED1-A8E3-934BF614DB6D}" srcId="{E8B39222-0655-4EFE-A083-C4247064BCE6}" destId="{3BBFA15E-40EC-4211-92B2-3BD47577CDA0}" srcOrd="3" destOrd="0" parTransId="{1109A136-AB8E-4C71-A23E-EAADF5EC3842}" sibTransId="{330665A6-54F2-4ADE-AC66-F4A42CDFC55F}"/>
    <dgm:cxn modelId="{B74C79CF-6899-41CA-8F1C-0F5D17AC58F6}" srcId="{E8B39222-0655-4EFE-A083-C4247064BCE6}" destId="{B372E230-F350-4531-BD05-B60F0C9BE341}" srcOrd="0" destOrd="0" parTransId="{B9069754-C9EC-4535-B5FF-8071F831513B}" sibTransId="{F3D23E49-EEC3-46BA-A5C9-E03239011ECE}"/>
    <dgm:cxn modelId="{54AA14D0-6DD4-4638-A202-49FEEC14D471}" srcId="{E8B39222-0655-4EFE-A083-C4247064BCE6}" destId="{683D5C24-BC24-42ED-B0CF-5A93AC4E898B}" srcOrd="1" destOrd="0" parTransId="{E77BF8DC-9525-4E10-BFFE-8E317245F9F9}" sibTransId="{6AED22FC-16BE-4608-96D5-7D9C18D73AA1}"/>
    <dgm:cxn modelId="{71ECD5D6-4BE7-48A9-876B-0123818251E7}" type="presOf" srcId="{05949135-0112-4485-9EB0-251AC03B6774}" destId="{B26DE3C8-E5A6-403B-A153-34E7EF081B90}" srcOrd="0" destOrd="0" presId="urn:microsoft.com/office/officeart/2005/8/layout/hList1"/>
    <dgm:cxn modelId="{CB79A2DC-F0F0-4091-ADEE-BA99A5EE666A}" type="presOf" srcId="{25DD332B-8240-432F-9861-856E602E0D41}" destId="{5D287764-9724-4E8C-8BA9-7C1E2DE4FAC0}" srcOrd="0" destOrd="0" presId="urn:microsoft.com/office/officeart/2005/8/layout/hList1"/>
    <dgm:cxn modelId="{A29326E0-0902-48E2-BC88-0699C2C2717B}" type="presOf" srcId="{B928AE71-D9AF-4B56-8E25-2281C56ADF1D}" destId="{1AE12415-C75B-458C-B652-8E476D0B3DFF}" srcOrd="0" destOrd="0" presId="urn:microsoft.com/office/officeart/2005/8/layout/hList1"/>
    <dgm:cxn modelId="{FA46D6F9-E5FF-43EB-ADF2-EFE4A6A0C5BD}" srcId="{25DD332B-8240-432F-9861-856E602E0D41}" destId="{1848E77E-992F-4A40-8D21-DA08B1A7EE4B}" srcOrd="2" destOrd="0" parTransId="{271F2353-52FA-44AE-913E-CE0C90BA3530}" sibTransId="{F3698DD7-8EF0-4D22-8F8B-3F785A0120BF}"/>
    <dgm:cxn modelId="{E4B847FB-1CCE-468D-9854-3CB481AD06BB}" srcId="{25DD332B-8240-432F-9861-856E602E0D41}" destId="{B928AE71-D9AF-4B56-8E25-2281C56ADF1D}" srcOrd="0" destOrd="0" parTransId="{76C7ECBA-8B0E-48F5-A2C7-C8C2226B847B}" sibTransId="{23BCD678-09C3-4FEE-8372-D5DC99C57623}"/>
    <dgm:cxn modelId="{48534A45-9798-4150-975F-20A2E90E0B40}" type="presParOf" srcId="{B26DE3C8-E5A6-403B-A153-34E7EF081B90}" destId="{48CA5474-8870-4001-A4B7-104C64E15206}" srcOrd="0" destOrd="0" presId="urn:microsoft.com/office/officeart/2005/8/layout/hList1"/>
    <dgm:cxn modelId="{2D923D18-C75C-4E53-9964-98C1B3E2B084}" type="presParOf" srcId="{48CA5474-8870-4001-A4B7-104C64E15206}" destId="{5D287764-9724-4E8C-8BA9-7C1E2DE4FAC0}" srcOrd="0" destOrd="0" presId="urn:microsoft.com/office/officeart/2005/8/layout/hList1"/>
    <dgm:cxn modelId="{29AB1777-B7C1-4E97-BE5D-60C66EF1A771}" type="presParOf" srcId="{48CA5474-8870-4001-A4B7-104C64E15206}" destId="{1AE12415-C75B-458C-B652-8E476D0B3DFF}" srcOrd="1" destOrd="0" presId="urn:microsoft.com/office/officeart/2005/8/layout/hList1"/>
    <dgm:cxn modelId="{F83AC9FB-F66B-4615-B8D3-1C7B38763405}" type="presParOf" srcId="{B26DE3C8-E5A6-403B-A153-34E7EF081B90}" destId="{BAB38A7F-F5B5-483A-AE46-2455B4E6CDA3}" srcOrd="1" destOrd="0" presId="urn:microsoft.com/office/officeart/2005/8/layout/hList1"/>
    <dgm:cxn modelId="{3F172421-2AF2-4E03-A624-AA58E5060B69}" type="presParOf" srcId="{B26DE3C8-E5A6-403B-A153-34E7EF081B90}" destId="{C0E7F4AD-7AF3-4D85-BBD7-013F71DD6F42}" srcOrd="2" destOrd="0" presId="urn:microsoft.com/office/officeart/2005/8/layout/hList1"/>
    <dgm:cxn modelId="{02966E67-BB67-4147-BE02-D1DEAF191597}" type="presParOf" srcId="{C0E7F4AD-7AF3-4D85-BBD7-013F71DD6F42}" destId="{D57D57CA-12CE-4E88-BF8E-29BF53CB09B0}" srcOrd="0" destOrd="0" presId="urn:microsoft.com/office/officeart/2005/8/layout/hList1"/>
    <dgm:cxn modelId="{A8125A50-FBC2-4D55-92A2-5048B3AA803F}" type="presParOf" srcId="{C0E7F4AD-7AF3-4D85-BBD7-013F71DD6F42}" destId="{3E2B8B1B-D594-4D55-A4E9-B8B2EC282945}" srcOrd="1" destOrd="0" presId="urn:microsoft.com/office/officeart/2005/8/layout/hList1"/>
    <dgm:cxn modelId="{3B09867D-4223-4957-B221-D3C835C8E7A9}" type="presParOf" srcId="{B26DE3C8-E5A6-403B-A153-34E7EF081B90}" destId="{4D3E5FB9-E748-4426-9164-BE29A4C6A4EA}" srcOrd="3" destOrd="0" presId="urn:microsoft.com/office/officeart/2005/8/layout/hList1"/>
    <dgm:cxn modelId="{DC97A9BB-BC95-4C90-89B4-0B6B63D91F5D}" type="presParOf" srcId="{B26DE3C8-E5A6-403B-A153-34E7EF081B90}" destId="{500A5566-D5D0-4558-AD8C-6EE6E77E1DC9}" srcOrd="4" destOrd="0" presId="urn:microsoft.com/office/officeart/2005/8/layout/hList1"/>
    <dgm:cxn modelId="{9C6A6269-95BB-4C3A-977A-FE61FDDEE162}" type="presParOf" srcId="{500A5566-D5D0-4558-AD8C-6EE6E77E1DC9}" destId="{C4085353-2E18-4A30-84FC-27D7E08116CB}" srcOrd="0" destOrd="0" presId="urn:microsoft.com/office/officeart/2005/8/layout/hList1"/>
    <dgm:cxn modelId="{8E5EDD98-3F00-452C-A4A2-8984AA71D1C0}" type="presParOf" srcId="{500A5566-D5D0-4558-AD8C-6EE6E77E1DC9}" destId="{CD36F722-33E4-426E-B420-70E1B4FC90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9707CB-BDD6-4436-BC81-8F26C7BE357A}" type="doc">
      <dgm:prSet loTypeId="urn:microsoft.com/office/officeart/2011/layout/HexagonRadial" loCatId="cycle" qsTypeId="urn:microsoft.com/office/officeart/2005/8/quickstyle/simple5" qsCatId="simple" csTypeId="urn:microsoft.com/office/officeart/2005/8/colors/accent6_2" csCatId="accent6" phldr="1"/>
      <dgm:spPr/>
      <dgm:t>
        <a:bodyPr/>
        <a:lstStyle/>
        <a:p>
          <a:endParaRPr lang="en-US"/>
        </a:p>
      </dgm:t>
    </dgm:pt>
    <dgm:pt modelId="{7D5109DD-0C47-4F8D-A188-B3DFFD8EFD60}">
      <dgm:prSet phldrT="[Text]" custT="1"/>
      <dgm:spPr/>
      <dgm:t>
        <a:bodyPr/>
        <a:lstStyle/>
        <a:p>
          <a:r>
            <a:rPr lang="en-US" sz="2000" b="1" i="0" dirty="0">
              <a:solidFill>
                <a:schemeClr val="tx2"/>
              </a:solidFill>
              <a:latin typeface="Bell MT" panose="02020503060305020303" pitchFamily="18" charset="0"/>
            </a:rPr>
            <a:t>Functions</a:t>
          </a:r>
        </a:p>
      </dgm:t>
    </dgm:pt>
    <dgm:pt modelId="{54DA7F77-AB3E-4ACD-B0CD-BADC726E3BED}" type="parTrans" cxnId="{E5A6135D-F3BD-4ACA-8672-ECF3B0495552}">
      <dgm:prSet/>
      <dgm:spPr/>
      <dgm:t>
        <a:bodyPr/>
        <a:lstStyle/>
        <a:p>
          <a:endParaRPr lang="en-US"/>
        </a:p>
      </dgm:t>
    </dgm:pt>
    <dgm:pt modelId="{13FD9189-FFC8-4356-A7D4-00278081DB04}" type="sibTrans" cxnId="{E5A6135D-F3BD-4ACA-8672-ECF3B0495552}">
      <dgm:prSet/>
      <dgm:spPr/>
      <dgm:t>
        <a:bodyPr/>
        <a:lstStyle/>
        <a:p>
          <a:endParaRPr lang="en-US"/>
        </a:p>
      </dgm:t>
    </dgm:pt>
    <dgm:pt modelId="{FF39B149-E302-4C66-B102-599AD433D35B}">
      <dgm:prSet phldrT="[Text]" custT="1"/>
      <dgm:spPr/>
      <dgm:t>
        <a:bodyPr/>
        <a:lstStyle/>
        <a:p>
          <a:r>
            <a:rPr lang="en-US" sz="1600" b="0" i="0" dirty="0">
              <a:solidFill>
                <a:schemeClr val="tx2"/>
              </a:solidFill>
              <a:latin typeface="Bell MT" panose="02020503060305020303" pitchFamily="18" charset="0"/>
            </a:rPr>
            <a:t>Legislative</a:t>
          </a:r>
        </a:p>
      </dgm:t>
    </dgm:pt>
    <dgm:pt modelId="{BAA22E14-0299-4B64-8186-4B085B5C949F}" type="parTrans" cxnId="{6E7B0285-F15C-4E40-A3F2-8A5F866CDB7B}">
      <dgm:prSet/>
      <dgm:spPr/>
      <dgm:t>
        <a:bodyPr/>
        <a:lstStyle/>
        <a:p>
          <a:endParaRPr lang="en-US"/>
        </a:p>
      </dgm:t>
    </dgm:pt>
    <dgm:pt modelId="{6FBF00D4-9EC8-4E40-B2DE-2D24FE7E1E65}" type="sibTrans" cxnId="{6E7B0285-F15C-4E40-A3F2-8A5F866CDB7B}">
      <dgm:prSet/>
      <dgm:spPr/>
      <dgm:t>
        <a:bodyPr/>
        <a:lstStyle/>
        <a:p>
          <a:endParaRPr lang="en-US"/>
        </a:p>
      </dgm:t>
    </dgm:pt>
    <dgm:pt modelId="{C2415E65-4050-4763-A31C-365A61BFB8F2}">
      <dgm:prSet phldrT="[Text]" custT="1"/>
      <dgm:spPr/>
      <dgm:t>
        <a:bodyPr/>
        <a:lstStyle/>
        <a:p>
          <a:r>
            <a:rPr lang="en-US" sz="1600" b="0" i="0" dirty="0">
              <a:solidFill>
                <a:schemeClr val="tx2"/>
              </a:solidFill>
              <a:latin typeface="Bell MT" panose="02020503060305020303" pitchFamily="18" charset="0"/>
            </a:rPr>
            <a:t>Budgetary</a:t>
          </a:r>
        </a:p>
      </dgm:t>
    </dgm:pt>
    <dgm:pt modelId="{763CAF0B-6E53-46C9-802A-91D7D59FA24E}" type="parTrans" cxnId="{DE6AF7A7-36B4-4951-BDC5-CC2F03EFB34C}">
      <dgm:prSet/>
      <dgm:spPr/>
      <dgm:t>
        <a:bodyPr/>
        <a:lstStyle/>
        <a:p>
          <a:endParaRPr lang="en-US"/>
        </a:p>
      </dgm:t>
    </dgm:pt>
    <dgm:pt modelId="{2BAE98C3-5F27-4609-B752-9F9AAD449394}" type="sibTrans" cxnId="{DE6AF7A7-36B4-4951-BDC5-CC2F03EFB34C}">
      <dgm:prSet/>
      <dgm:spPr/>
      <dgm:t>
        <a:bodyPr/>
        <a:lstStyle/>
        <a:p>
          <a:endParaRPr lang="en-US"/>
        </a:p>
      </dgm:t>
    </dgm:pt>
    <dgm:pt modelId="{91897CBB-F925-4B82-B5EF-CBCB4D784437}">
      <dgm:prSet phldrT="[Text]" custT="1"/>
      <dgm:spPr/>
      <dgm:t>
        <a:bodyPr/>
        <a:lstStyle/>
        <a:p>
          <a:r>
            <a:rPr lang="en-US" sz="1600" b="0" i="0" dirty="0">
              <a:solidFill>
                <a:schemeClr val="tx2"/>
              </a:solidFill>
              <a:latin typeface="Bell MT" panose="02020503060305020303" pitchFamily="18" charset="0"/>
            </a:rPr>
            <a:t>Policy-making</a:t>
          </a:r>
        </a:p>
      </dgm:t>
    </dgm:pt>
    <dgm:pt modelId="{73FDDC32-3D42-4EB9-984B-040D26083188}" type="parTrans" cxnId="{D3CCEE6E-A471-4586-A177-B596DFBCB2EE}">
      <dgm:prSet/>
      <dgm:spPr/>
      <dgm:t>
        <a:bodyPr/>
        <a:lstStyle/>
        <a:p>
          <a:endParaRPr lang="en-US"/>
        </a:p>
      </dgm:t>
    </dgm:pt>
    <dgm:pt modelId="{D1FCCAEB-3CF2-4DE7-BB43-A02E8BE59731}" type="sibTrans" cxnId="{D3CCEE6E-A471-4586-A177-B596DFBCB2EE}">
      <dgm:prSet/>
      <dgm:spPr/>
      <dgm:t>
        <a:bodyPr/>
        <a:lstStyle/>
        <a:p>
          <a:endParaRPr lang="en-US"/>
        </a:p>
      </dgm:t>
    </dgm:pt>
    <dgm:pt modelId="{D2D61495-F202-4A9F-8F35-42CBC7EB26E9}">
      <dgm:prSet phldrT="[Text]" custT="1"/>
      <dgm:spPr/>
      <dgm:t>
        <a:bodyPr/>
        <a:lstStyle/>
        <a:p>
          <a:r>
            <a:rPr lang="en-US" sz="1600" b="0" i="0" dirty="0">
              <a:solidFill>
                <a:schemeClr val="tx2"/>
              </a:solidFill>
              <a:latin typeface="Bell MT" panose="02020503060305020303" pitchFamily="18" charset="0"/>
            </a:rPr>
            <a:t>Coordinates</a:t>
          </a:r>
        </a:p>
      </dgm:t>
    </dgm:pt>
    <dgm:pt modelId="{AE15ABB8-4844-4C74-93C4-8986FB56C2E2}" type="parTrans" cxnId="{26CC998C-2CE2-415D-B3F4-A41DE932A326}">
      <dgm:prSet/>
      <dgm:spPr/>
      <dgm:t>
        <a:bodyPr/>
        <a:lstStyle/>
        <a:p>
          <a:endParaRPr lang="en-US"/>
        </a:p>
      </dgm:t>
    </dgm:pt>
    <dgm:pt modelId="{0189BD5C-59CF-4E70-B240-9702E021CAA4}" type="sibTrans" cxnId="{26CC998C-2CE2-415D-B3F4-A41DE932A326}">
      <dgm:prSet/>
      <dgm:spPr/>
      <dgm:t>
        <a:bodyPr/>
        <a:lstStyle/>
        <a:p>
          <a:endParaRPr lang="en-US"/>
        </a:p>
      </dgm:t>
    </dgm:pt>
    <dgm:pt modelId="{D81C35BD-87AB-460B-BEE5-B976B985B95E}">
      <dgm:prSet phldrT="[Text]" custT="1"/>
      <dgm:spPr/>
      <dgm:t>
        <a:bodyPr/>
        <a:lstStyle/>
        <a:p>
          <a:endParaRPr lang="en-US" sz="1600" b="0" i="0" dirty="0">
            <a:solidFill>
              <a:schemeClr val="tx2"/>
            </a:solidFill>
            <a:latin typeface="Bell MT" panose="02020503060305020303" pitchFamily="18" charset="0"/>
          </a:endParaRPr>
        </a:p>
        <a:p>
          <a:r>
            <a:rPr lang="en-US" sz="1600" b="0" i="0" dirty="0" err="1">
              <a:solidFill>
                <a:schemeClr val="tx2"/>
              </a:solidFill>
              <a:latin typeface="Bell MT" panose="02020503060305020303" pitchFamily="18" charset="0"/>
            </a:rPr>
            <a:t>Int</a:t>
          </a:r>
          <a:r>
            <a:rPr lang="en-US" sz="1600" b="0" i="0" dirty="0">
              <a:solidFill>
                <a:schemeClr val="tx2"/>
              </a:solidFill>
              <a:latin typeface="Bell MT" panose="02020503060305020303" pitchFamily="18" charset="0"/>
            </a:rPr>
            <a:t>’ Agreements</a:t>
          </a:r>
        </a:p>
      </dgm:t>
    </dgm:pt>
    <dgm:pt modelId="{9791E272-870E-4FCB-B2C0-5E725C6C7EF8}" type="parTrans" cxnId="{BF2DA816-2FAB-4CC1-9349-70B7636A0CA0}">
      <dgm:prSet/>
      <dgm:spPr/>
      <dgm:t>
        <a:bodyPr/>
        <a:lstStyle/>
        <a:p>
          <a:endParaRPr lang="en-US"/>
        </a:p>
      </dgm:t>
    </dgm:pt>
    <dgm:pt modelId="{D0C7C1FF-314B-4E54-BD17-CCC71B807EF8}" type="sibTrans" cxnId="{BF2DA816-2FAB-4CC1-9349-70B7636A0CA0}">
      <dgm:prSet/>
      <dgm:spPr/>
      <dgm:t>
        <a:bodyPr/>
        <a:lstStyle/>
        <a:p>
          <a:endParaRPr lang="en-US"/>
        </a:p>
      </dgm:t>
    </dgm:pt>
    <dgm:pt modelId="{11870911-D520-43CB-864B-25CAD6E100C1}">
      <dgm:prSet phldrT="[Text]" custT="1"/>
      <dgm:spPr/>
      <dgm:t>
        <a:bodyPr/>
        <a:lstStyle/>
        <a:p>
          <a:r>
            <a:rPr lang="en-US" sz="1600" b="0" i="0" dirty="0">
              <a:solidFill>
                <a:schemeClr val="tx2"/>
              </a:solidFill>
              <a:latin typeface="Bell MT" panose="02020503060305020303" pitchFamily="18" charset="0"/>
            </a:rPr>
            <a:t>Executive</a:t>
          </a:r>
        </a:p>
      </dgm:t>
    </dgm:pt>
    <dgm:pt modelId="{0B95435D-ED8F-4717-96F1-8B3B04531E8B}" type="parTrans" cxnId="{2A90EEA5-650A-41E1-A4E7-806B7B27C07B}">
      <dgm:prSet/>
      <dgm:spPr/>
      <dgm:t>
        <a:bodyPr/>
        <a:lstStyle/>
        <a:p>
          <a:endParaRPr lang="en-US"/>
        </a:p>
      </dgm:t>
    </dgm:pt>
    <dgm:pt modelId="{6FB9DBD3-6EBF-48A7-8CFC-2C9163C6CB57}" type="sibTrans" cxnId="{2A90EEA5-650A-41E1-A4E7-806B7B27C07B}">
      <dgm:prSet/>
      <dgm:spPr/>
      <dgm:t>
        <a:bodyPr/>
        <a:lstStyle/>
        <a:p>
          <a:endParaRPr lang="en-US"/>
        </a:p>
      </dgm:t>
    </dgm:pt>
    <dgm:pt modelId="{0687A8FE-AF34-4ACF-8DD9-D575D985A175}" type="pres">
      <dgm:prSet presAssocID="{CE9707CB-BDD6-4436-BC81-8F26C7BE357A}" presName="Name0" presStyleCnt="0">
        <dgm:presLayoutVars>
          <dgm:chMax val="1"/>
          <dgm:chPref val="1"/>
          <dgm:dir/>
          <dgm:animOne val="branch"/>
          <dgm:animLvl val="lvl"/>
        </dgm:presLayoutVars>
      </dgm:prSet>
      <dgm:spPr/>
    </dgm:pt>
    <dgm:pt modelId="{8BA5845D-5F5F-46B3-A31C-4441F93062F6}" type="pres">
      <dgm:prSet presAssocID="{7D5109DD-0C47-4F8D-A188-B3DFFD8EFD60}" presName="Parent" presStyleLbl="node0" presStyleIdx="0" presStyleCnt="1">
        <dgm:presLayoutVars>
          <dgm:chMax val="6"/>
          <dgm:chPref val="6"/>
        </dgm:presLayoutVars>
      </dgm:prSet>
      <dgm:spPr/>
    </dgm:pt>
    <dgm:pt modelId="{E47A6CFB-1F32-47FD-8729-CA2AC582F35A}" type="pres">
      <dgm:prSet presAssocID="{FF39B149-E302-4C66-B102-599AD433D35B}" presName="Accent1" presStyleCnt="0"/>
      <dgm:spPr/>
    </dgm:pt>
    <dgm:pt modelId="{12C90966-8A30-4D90-952E-5066DE14E648}" type="pres">
      <dgm:prSet presAssocID="{FF39B149-E302-4C66-B102-599AD433D35B}" presName="Accent" presStyleLbl="bgShp" presStyleIdx="0" presStyleCnt="6"/>
      <dgm:spPr/>
    </dgm:pt>
    <dgm:pt modelId="{E5CCD3EB-D6C9-472A-816C-2D53E7ACE8B0}" type="pres">
      <dgm:prSet presAssocID="{FF39B149-E302-4C66-B102-599AD433D35B}" presName="Child1" presStyleLbl="node1" presStyleIdx="0" presStyleCnt="6">
        <dgm:presLayoutVars>
          <dgm:chMax val="0"/>
          <dgm:chPref val="0"/>
          <dgm:bulletEnabled val="1"/>
        </dgm:presLayoutVars>
      </dgm:prSet>
      <dgm:spPr/>
    </dgm:pt>
    <dgm:pt modelId="{17F30BAD-5113-4EC3-9080-99E4188A2DFC}" type="pres">
      <dgm:prSet presAssocID="{C2415E65-4050-4763-A31C-365A61BFB8F2}" presName="Accent2" presStyleCnt="0"/>
      <dgm:spPr/>
    </dgm:pt>
    <dgm:pt modelId="{EDEA9357-E8DA-483F-8698-6B582FC559D4}" type="pres">
      <dgm:prSet presAssocID="{C2415E65-4050-4763-A31C-365A61BFB8F2}" presName="Accent" presStyleLbl="bgShp" presStyleIdx="1" presStyleCnt="6"/>
      <dgm:spPr/>
    </dgm:pt>
    <dgm:pt modelId="{CEFFC4F2-6A94-48AF-9BD2-69D52D3611FF}" type="pres">
      <dgm:prSet presAssocID="{C2415E65-4050-4763-A31C-365A61BFB8F2}" presName="Child2" presStyleLbl="node1" presStyleIdx="1" presStyleCnt="6">
        <dgm:presLayoutVars>
          <dgm:chMax val="0"/>
          <dgm:chPref val="0"/>
          <dgm:bulletEnabled val="1"/>
        </dgm:presLayoutVars>
      </dgm:prSet>
      <dgm:spPr/>
    </dgm:pt>
    <dgm:pt modelId="{F2E8BF6D-625F-435D-81D9-9C65E2F9AC47}" type="pres">
      <dgm:prSet presAssocID="{91897CBB-F925-4B82-B5EF-CBCB4D784437}" presName="Accent3" presStyleCnt="0"/>
      <dgm:spPr/>
    </dgm:pt>
    <dgm:pt modelId="{715A3848-6AA5-44BE-8B6F-B360ECA64384}" type="pres">
      <dgm:prSet presAssocID="{91897CBB-F925-4B82-B5EF-CBCB4D784437}" presName="Accent" presStyleLbl="bgShp" presStyleIdx="2" presStyleCnt="6"/>
      <dgm:spPr/>
    </dgm:pt>
    <dgm:pt modelId="{7B6114C1-517D-474D-9162-03BC84764DA1}" type="pres">
      <dgm:prSet presAssocID="{91897CBB-F925-4B82-B5EF-CBCB4D784437}" presName="Child3" presStyleLbl="node1" presStyleIdx="2" presStyleCnt="6">
        <dgm:presLayoutVars>
          <dgm:chMax val="0"/>
          <dgm:chPref val="0"/>
          <dgm:bulletEnabled val="1"/>
        </dgm:presLayoutVars>
      </dgm:prSet>
      <dgm:spPr/>
    </dgm:pt>
    <dgm:pt modelId="{CCE901DF-464F-4C27-8079-F653C8CF48DE}" type="pres">
      <dgm:prSet presAssocID="{D2D61495-F202-4A9F-8F35-42CBC7EB26E9}" presName="Accent4" presStyleCnt="0"/>
      <dgm:spPr/>
    </dgm:pt>
    <dgm:pt modelId="{77CB2094-8A2B-4701-AC87-104A2CFFC9BB}" type="pres">
      <dgm:prSet presAssocID="{D2D61495-F202-4A9F-8F35-42CBC7EB26E9}" presName="Accent" presStyleLbl="bgShp" presStyleIdx="3" presStyleCnt="6"/>
      <dgm:spPr/>
    </dgm:pt>
    <dgm:pt modelId="{47196118-C560-4CE9-B325-09FABE1B0AFF}" type="pres">
      <dgm:prSet presAssocID="{D2D61495-F202-4A9F-8F35-42CBC7EB26E9}" presName="Child4" presStyleLbl="node1" presStyleIdx="3" presStyleCnt="6" custScaleX="105215">
        <dgm:presLayoutVars>
          <dgm:chMax val="0"/>
          <dgm:chPref val="0"/>
          <dgm:bulletEnabled val="1"/>
        </dgm:presLayoutVars>
      </dgm:prSet>
      <dgm:spPr/>
    </dgm:pt>
    <dgm:pt modelId="{3F2815DA-59C5-458B-838F-05D5A99C309E}" type="pres">
      <dgm:prSet presAssocID="{D81C35BD-87AB-460B-BEE5-B976B985B95E}" presName="Accent5" presStyleCnt="0"/>
      <dgm:spPr/>
    </dgm:pt>
    <dgm:pt modelId="{8703770F-573C-4637-A531-B0088F30DAAD}" type="pres">
      <dgm:prSet presAssocID="{D81C35BD-87AB-460B-BEE5-B976B985B95E}" presName="Accent" presStyleLbl="bgShp" presStyleIdx="4" presStyleCnt="6"/>
      <dgm:spPr/>
    </dgm:pt>
    <dgm:pt modelId="{64D5E57D-F147-4250-9609-3021ACAC8CDB}" type="pres">
      <dgm:prSet presAssocID="{D81C35BD-87AB-460B-BEE5-B976B985B95E}" presName="Child5" presStyleLbl="node1" presStyleIdx="4" presStyleCnt="6" custScaleX="107020">
        <dgm:presLayoutVars>
          <dgm:chMax val="0"/>
          <dgm:chPref val="0"/>
          <dgm:bulletEnabled val="1"/>
        </dgm:presLayoutVars>
      </dgm:prSet>
      <dgm:spPr/>
    </dgm:pt>
    <dgm:pt modelId="{056CA8CA-8592-44D3-AFB7-BD142D32D3B4}" type="pres">
      <dgm:prSet presAssocID="{11870911-D520-43CB-864B-25CAD6E100C1}" presName="Accent6" presStyleCnt="0"/>
      <dgm:spPr/>
    </dgm:pt>
    <dgm:pt modelId="{D3165B09-3ADA-4A8A-9B53-EB9F1BC772B7}" type="pres">
      <dgm:prSet presAssocID="{11870911-D520-43CB-864B-25CAD6E100C1}" presName="Accent" presStyleLbl="bgShp" presStyleIdx="5" presStyleCnt="6"/>
      <dgm:spPr/>
    </dgm:pt>
    <dgm:pt modelId="{57948126-2F8A-4A56-8D86-A8365CAABF9D}" type="pres">
      <dgm:prSet presAssocID="{11870911-D520-43CB-864B-25CAD6E100C1}" presName="Child6" presStyleLbl="node1" presStyleIdx="5" presStyleCnt="6">
        <dgm:presLayoutVars>
          <dgm:chMax val="0"/>
          <dgm:chPref val="0"/>
          <dgm:bulletEnabled val="1"/>
        </dgm:presLayoutVars>
      </dgm:prSet>
      <dgm:spPr/>
    </dgm:pt>
  </dgm:ptLst>
  <dgm:cxnLst>
    <dgm:cxn modelId="{BF2DA816-2FAB-4CC1-9349-70B7636A0CA0}" srcId="{7D5109DD-0C47-4F8D-A188-B3DFFD8EFD60}" destId="{D81C35BD-87AB-460B-BEE5-B976B985B95E}" srcOrd="4" destOrd="0" parTransId="{9791E272-870E-4FCB-B2C0-5E725C6C7EF8}" sibTransId="{D0C7C1FF-314B-4E54-BD17-CCC71B807EF8}"/>
    <dgm:cxn modelId="{9D238C29-93BF-4B15-96C5-C6F8559A86E5}" type="presOf" srcId="{91897CBB-F925-4B82-B5EF-CBCB4D784437}" destId="{7B6114C1-517D-474D-9162-03BC84764DA1}" srcOrd="0" destOrd="0" presId="urn:microsoft.com/office/officeart/2011/layout/HexagonRadial"/>
    <dgm:cxn modelId="{6B45F231-8C0F-4339-BAB6-5DC24F426046}" type="presOf" srcId="{7D5109DD-0C47-4F8D-A188-B3DFFD8EFD60}" destId="{8BA5845D-5F5F-46B3-A31C-4441F93062F6}" srcOrd="0" destOrd="0" presId="urn:microsoft.com/office/officeart/2011/layout/HexagonRadial"/>
    <dgm:cxn modelId="{E5A6135D-F3BD-4ACA-8672-ECF3B0495552}" srcId="{CE9707CB-BDD6-4436-BC81-8F26C7BE357A}" destId="{7D5109DD-0C47-4F8D-A188-B3DFFD8EFD60}" srcOrd="0" destOrd="0" parTransId="{54DA7F77-AB3E-4ACD-B0CD-BADC726E3BED}" sibTransId="{13FD9189-FFC8-4356-A7D4-00278081DB04}"/>
    <dgm:cxn modelId="{DACE1964-11D5-47C9-8762-285D1F1274E2}" type="presOf" srcId="{11870911-D520-43CB-864B-25CAD6E100C1}" destId="{57948126-2F8A-4A56-8D86-A8365CAABF9D}" srcOrd="0" destOrd="0" presId="urn:microsoft.com/office/officeart/2011/layout/HexagonRadial"/>
    <dgm:cxn modelId="{D3CCEE6E-A471-4586-A177-B596DFBCB2EE}" srcId="{7D5109DD-0C47-4F8D-A188-B3DFFD8EFD60}" destId="{91897CBB-F925-4B82-B5EF-CBCB4D784437}" srcOrd="2" destOrd="0" parTransId="{73FDDC32-3D42-4EB9-984B-040D26083188}" sibTransId="{D1FCCAEB-3CF2-4DE7-BB43-A02E8BE59731}"/>
    <dgm:cxn modelId="{6E7B0285-F15C-4E40-A3F2-8A5F866CDB7B}" srcId="{7D5109DD-0C47-4F8D-A188-B3DFFD8EFD60}" destId="{FF39B149-E302-4C66-B102-599AD433D35B}" srcOrd="0" destOrd="0" parTransId="{BAA22E14-0299-4B64-8186-4B085B5C949F}" sibTransId="{6FBF00D4-9EC8-4E40-B2DE-2D24FE7E1E65}"/>
    <dgm:cxn modelId="{26CC998C-2CE2-415D-B3F4-A41DE932A326}" srcId="{7D5109DD-0C47-4F8D-A188-B3DFFD8EFD60}" destId="{D2D61495-F202-4A9F-8F35-42CBC7EB26E9}" srcOrd="3" destOrd="0" parTransId="{AE15ABB8-4844-4C74-93C4-8986FB56C2E2}" sibTransId="{0189BD5C-59CF-4E70-B240-9702E021CAA4}"/>
    <dgm:cxn modelId="{ACA89D8E-3FD0-4BE5-80C8-34EC16A25156}" type="presOf" srcId="{C2415E65-4050-4763-A31C-365A61BFB8F2}" destId="{CEFFC4F2-6A94-48AF-9BD2-69D52D3611FF}" srcOrd="0" destOrd="0" presId="urn:microsoft.com/office/officeart/2011/layout/HexagonRadial"/>
    <dgm:cxn modelId="{84FE369F-5C60-4D2A-95D4-065135E1FB3D}" type="presOf" srcId="{CE9707CB-BDD6-4436-BC81-8F26C7BE357A}" destId="{0687A8FE-AF34-4ACF-8DD9-D575D985A175}" srcOrd="0" destOrd="0" presId="urn:microsoft.com/office/officeart/2011/layout/HexagonRadial"/>
    <dgm:cxn modelId="{2A90EEA5-650A-41E1-A4E7-806B7B27C07B}" srcId="{7D5109DD-0C47-4F8D-A188-B3DFFD8EFD60}" destId="{11870911-D520-43CB-864B-25CAD6E100C1}" srcOrd="5" destOrd="0" parTransId="{0B95435D-ED8F-4717-96F1-8B3B04531E8B}" sibTransId="{6FB9DBD3-6EBF-48A7-8CFC-2C9163C6CB57}"/>
    <dgm:cxn modelId="{DE6AF7A7-36B4-4951-BDC5-CC2F03EFB34C}" srcId="{7D5109DD-0C47-4F8D-A188-B3DFFD8EFD60}" destId="{C2415E65-4050-4763-A31C-365A61BFB8F2}" srcOrd="1" destOrd="0" parTransId="{763CAF0B-6E53-46C9-802A-91D7D59FA24E}" sibTransId="{2BAE98C3-5F27-4609-B752-9F9AAD449394}"/>
    <dgm:cxn modelId="{826F7EAB-E2EF-4BDC-B1FC-4FA52E341BCA}" type="presOf" srcId="{D81C35BD-87AB-460B-BEE5-B976B985B95E}" destId="{64D5E57D-F147-4250-9609-3021ACAC8CDB}" srcOrd="0" destOrd="0" presId="urn:microsoft.com/office/officeart/2011/layout/HexagonRadial"/>
    <dgm:cxn modelId="{2FC458B4-2FCA-43B6-AB4A-5D3EC87E9162}" type="presOf" srcId="{D2D61495-F202-4A9F-8F35-42CBC7EB26E9}" destId="{47196118-C560-4CE9-B325-09FABE1B0AFF}" srcOrd="0" destOrd="0" presId="urn:microsoft.com/office/officeart/2011/layout/HexagonRadial"/>
    <dgm:cxn modelId="{050A57D3-C4F3-45B4-B9DC-CAEE72BC8FE9}" type="presOf" srcId="{FF39B149-E302-4C66-B102-599AD433D35B}" destId="{E5CCD3EB-D6C9-472A-816C-2D53E7ACE8B0}" srcOrd="0" destOrd="0" presId="urn:microsoft.com/office/officeart/2011/layout/HexagonRadial"/>
    <dgm:cxn modelId="{DFE9AD7F-7D6A-4841-8650-91B78D57494B}" type="presParOf" srcId="{0687A8FE-AF34-4ACF-8DD9-D575D985A175}" destId="{8BA5845D-5F5F-46B3-A31C-4441F93062F6}" srcOrd="0" destOrd="0" presId="urn:microsoft.com/office/officeart/2011/layout/HexagonRadial"/>
    <dgm:cxn modelId="{1FDD095B-E1B6-42B9-8819-6382915ADFDB}" type="presParOf" srcId="{0687A8FE-AF34-4ACF-8DD9-D575D985A175}" destId="{E47A6CFB-1F32-47FD-8729-CA2AC582F35A}" srcOrd="1" destOrd="0" presId="urn:microsoft.com/office/officeart/2011/layout/HexagonRadial"/>
    <dgm:cxn modelId="{BD8769A8-2421-416B-BE12-E25BB9A3B4B6}" type="presParOf" srcId="{E47A6CFB-1F32-47FD-8729-CA2AC582F35A}" destId="{12C90966-8A30-4D90-952E-5066DE14E648}" srcOrd="0" destOrd="0" presId="urn:microsoft.com/office/officeart/2011/layout/HexagonRadial"/>
    <dgm:cxn modelId="{6DC4D411-B545-459A-A34B-0A3D3B0886A9}" type="presParOf" srcId="{0687A8FE-AF34-4ACF-8DD9-D575D985A175}" destId="{E5CCD3EB-D6C9-472A-816C-2D53E7ACE8B0}" srcOrd="2" destOrd="0" presId="urn:microsoft.com/office/officeart/2011/layout/HexagonRadial"/>
    <dgm:cxn modelId="{E21A63C5-A547-463F-9187-0AD7F3D2DBF6}" type="presParOf" srcId="{0687A8FE-AF34-4ACF-8DD9-D575D985A175}" destId="{17F30BAD-5113-4EC3-9080-99E4188A2DFC}" srcOrd="3" destOrd="0" presId="urn:microsoft.com/office/officeart/2011/layout/HexagonRadial"/>
    <dgm:cxn modelId="{DA819E5D-E4E8-4A49-940D-F104444E913D}" type="presParOf" srcId="{17F30BAD-5113-4EC3-9080-99E4188A2DFC}" destId="{EDEA9357-E8DA-483F-8698-6B582FC559D4}" srcOrd="0" destOrd="0" presId="urn:microsoft.com/office/officeart/2011/layout/HexagonRadial"/>
    <dgm:cxn modelId="{83F58FB1-F6F5-4046-85BB-C4F6B4C7FE6F}" type="presParOf" srcId="{0687A8FE-AF34-4ACF-8DD9-D575D985A175}" destId="{CEFFC4F2-6A94-48AF-9BD2-69D52D3611FF}" srcOrd="4" destOrd="0" presId="urn:microsoft.com/office/officeart/2011/layout/HexagonRadial"/>
    <dgm:cxn modelId="{5EE6FDA5-5AD7-408F-92F9-9E512A9C3606}" type="presParOf" srcId="{0687A8FE-AF34-4ACF-8DD9-D575D985A175}" destId="{F2E8BF6D-625F-435D-81D9-9C65E2F9AC47}" srcOrd="5" destOrd="0" presId="urn:microsoft.com/office/officeart/2011/layout/HexagonRadial"/>
    <dgm:cxn modelId="{87C150B5-D283-4575-988B-ABB8836B288D}" type="presParOf" srcId="{F2E8BF6D-625F-435D-81D9-9C65E2F9AC47}" destId="{715A3848-6AA5-44BE-8B6F-B360ECA64384}" srcOrd="0" destOrd="0" presId="urn:microsoft.com/office/officeart/2011/layout/HexagonRadial"/>
    <dgm:cxn modelId="{390A7CA1-6861-4A3E-BD17-6925C190613F}" type="presParOf" srcId="{0687A8FE-AF34-4ACF-8DD9-D575D985A175}" destId="{7B6114C1-517D-474D-9162-03BC84764DA1}" srcOrd="6" destOrd="0" presId="urn:microsoft.com/office/officeart/2011/layout/HexagonRadial"/>
    <dgm:cxn modelId="{AF06BDE7-85C6-4441-9AFD-525F2D52BE25}" type="presParOf" srcId="{0687A8FE-AF34-4ACF-8DD9-D575D985A175}" destId="{CCE901DF-464F-4C27-8079-F653C8CF48DE}" srcOrd="7" destOrd="0" presId="urn:microsoft.com/office/officeart/2011/layout/HexagonRadial"/>
    <dgm:cxn modelId="{420DED6E-CB77-41A8-BC95-86D834FBB782}" type="presParOf" srcId="{CCE901DF-464F-4C27-8079-F653C8CF48DE}" destId="{77CB2094-8A2B-4701-AC87-104A2CFFC9BB}" srcOrd="0" destOrd="0" presId="urn:microsoft.com/office/officeart/2011/layout/HexagonRadial"/>
    <dgm:cxn modelId="{CCFEB2BF-FE8D-4896-909C-293F2D8CC5F3}" type="presParOf" srcId="{0687A8FE-AF34-4ACF-8DD9-D575D985A175}" destId="{47196118-C560-4CE9-B325-09FABE1B0AFF}" srcOrd="8" destOrd="0" presId="urn:microsoft.com/office/officeart/2011/layout/HexagonRadial"/>
    <dgm:cxn modelId="{A1B3AAD8-4994-429E-8CC7-B36408B9894B}" type="presParOf" srcId="{0687A8FE-AF34-4ACF-8DD9-D575D985A175}" destId="{3F2815DA-59C5-458B-838F-05D5A99C309E}" srcOrd="9" destOrd="0" presId="urn:microsoft.com/office/officeart/2011/layout/HexagonRadial"/>
    <dgm:cxn modelId="{689D7A49-DA89-47AD-AFB1-0CD28CFD8F09}" type="presParOf" srcId="{3F2815DA-59C5-458B-838F-05D5A99C309E}" destId="{8703770F-573C-4637-A531-B0088F30DAAD}" srcOrd="0" destOrd="0" presId="urn:microsoft.com/office/officeart/2011/layout/HexagonRadial"/>
    <dgm:cxn modelId="{3439E99A-5AAC-4380-B23A-0F17E98BA028}" type="presParOf" srcId="{0687A8FE-AF34-4ACF-8DD9-D575D985A175}" destId="{64D5E57D-F147-4250-9609-3021ACAC8CDB}" srcOrd="10" destOrd="0" presId="urn:microsoft.com/office/officeart/2011/layout/HexagonRadial"/>
    <dgm:cxn modelId="{8275BC9A-738C-4E54-B1CB-FAB33E646F4F}" type="presParOf" srcId="{0687A8FE-AF34-4ACF-8DD9-D575D985A175}" destId="{056CA8CA-8592-44D3-AFB7-BD142D32D3B4}" srcOrd="11" destOrd="0" presId="urn:microsoft.com/office/officeart/2011/layout/HexagonRadial"/>
    <dgm:cxn modelId="{0F6DD14A-C095-4A97-BB1F-7E5D0972698C}" type="presParOf" srcId="{056CA8CA-8592-44D3-AFB7-BD142D32D3B4}" destId="{D3165B09-3ADA-4A8A-9B53-EB9F1BC772B7}" srcOrd="0" destOrd="0" presId="urn:microsoft.com/office/officeart/2011/layout/HexagonRadial"/>
    <dgm:cxn modelId="{A5140ECB-B4DC-4610-A664-9A98D41B2840}" type="presParOf" srcId="{0687A8FE-AF34-4ACF-8DD9-D575D985A175}" destId="{57948126-2F8A-4A56-8D86-A8365CAABF9D}"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70B58C-7EC4-4412-A084-8E9947BBB43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F108A3F6-2732-47EF-8D25-F77BF98D580D}">
      <dgm:prSet phldrT="[Text]" custT="1"/>
      <dgm:spPr>
        <a:solidFill>
          <a:schemeClr val="accent6">
            <a:lumMod val="75000"/>
          </a:schemeClr>
        </a:solidFill>
      </dgm:spPr>
      <dgm:t>
        <a:bodyPr/>
        <a:lstStyle/>
        <a:p>
          <a:pPr>
            <a:buFont typeface="Arial" panose="020B0604020202020204" pitchFamily="34" charset="0"/>
            <a:buChar char="•"/>
          </a:pPr>
          <a:r>
            <a:rPr lang="en-GB" sz="1600" dirty="0">
              <a:latin typeface="Bell MT" panose="02020503060305020303" pitchFamily="18" charset="0"/>
            </a:rPr>
            <a:t> -The Executive Board; which is the monetary executive of Europe established via the European Council</a:t>
          </a:r>
        </a:p>
      </dgm:t>
    </dgm:pt>
    <dgm:pt modelId="{E3284934-B27E-4DC3-B557-A33066046AB8}" type="parTrans" cxnId="{B94E8EA7-59CB-4F49-A2A5-D2040F2C246F}">
      <dgm:prSet/>
      <dgm:spPr/>
      <dgm:t>
        <a:bodyPr/>
        <a:lstStyle/>
        <a:p>
          <a:endParaRPr lang="en-US"/>
        </a:p>
      </dgm:t>
    </dgm:pt>
    <dgm:pt modelId="{1142A0C6-2A83-4560-8D2D-343778785C45}" type="sibTrans" cxnId="{B94E8EA7-59CB-4F49-A2A5-D2040F2C246F}">
      <dgm:prSet/>
      <dgm:spPr>
        <a:ln>
          <a:solidFill>
            <a:schemeClr val="accent6">
              <a:lumMod val="50000"/>
            </a:schemeClr>
          </a:solidFill>
        </a:ln>
      </dgm:spPr>
      <dgm:t>
        <a:bodyPr/>
        <a:lstStyle/>
        <a:p>
          <a:endParaRPr lang="en-US"/>
        </a:p>
      </dgm:t>
    </dgm:pt>
    <dgm:pt modelId="{C2016BCC-1667-44D2-94B0-27E43703B4DD}">
      <dgm:prSet phldrT="[Text]" custT="1"/>
      <dgm:spPr>
        <a:solidFill>
          <a:schemeClr val="accent6">
            <a:lumMod val="75000"/>
          </a:schemeClr>
        </a:solidFill>
      </dgm:spPr>
      <dgm:t>
        <a:bodyPr/>
        <a:lstStyle/>
        <a:p>
          <a:r>
            <a:rPr lang="en-US" sz="1600" dirty="0">
              <a:latin typeface="Bell MT" panose="02020503060305020303" pitchFamily="18" charset="0"/>
            </a:rPr>
            <a:t>-The Governing Council is the central policy-making organ. </a:t>
          </a:r>
        </a:p>
        <a:p>
          <a:r>
            <a:rPr lang="en-US" sz="1600" dirty="0">
              <a:latin typeface="Bell MT" panose="02020503060305020303" pitchFamily="18" charset="0"/>
            </a:rPr>
            <a:t>-The Executive Board implements the work of the Governing Council and the Supervisory Board discharges its purpose in liaison with the General Council.</a:t>
          </a:r>
        </a:p>
        <a:p>
          <a:r>
            <a:rPr lang="en-US" sz="1600" dirty="0">
              <a:latin typeface="Bell MT" panose="02020503060305020303" pitchFamily="18" charset="0"/>
            </a:rPr>
            <a:t>-The ECB President represents the ECB, chairs the meetings of the Governing Council and the Executive Board and takes part in European Council meetings</a:t>
          </a:r>
          <a:r>
            <a:rPr lang="en-US" sz="1400" dirty="0">
              <a:latin typeface="Bell MT" panose="02020503060305020303" pitchFamily="18" charset="0"/>
            </a:rPr>
            <a:t>.</a:t>
          </a:r>
        </a:p>
      </dgm:t>
    </dgm:pt>
    <dgm:pt modelId="{BE36D7BA-725E-4482-9D1B-4C4E47AB5F27}" type="parTrans" cxnId="{F4B7749F-6221-46C4-B8FD-128A2599C0B8}">
      <dgm:prSet/>
      <dgm:spPr/>
      <dgm:t>
        <a:bodyPr/>
        <a:lstStyle/>
        <a:p>
          <a:endParaRPr lang="en-US"/>
        </a:p>
      </dgm:t>
    </dgm:pt>
    <dgm:pt modelId="{1AB527AD-C23F-4FE3-B9E7-20BB18ADA330}" type="sibTrans" cxnId="{F4B7749F-6221-46C4-B8FD-128A2599C0B8}">
      <dgm:prSet/>
      <dgm:spPr/>
      <dgm:t>
        <a:bodyPr/>
        <a:lstStyle/>
        <a:p>
          <a:endParaRPr lang="en-US"/>
        </a:p>
      </dgm:t>
    </dgm:pt>
    <dgm:pt modelId="{39CE556A-8FEB-4A12-B6E6-45205D10FA21}">
      <dgm:prSet phldrT="[Text]" custT="1"/>
      <dgm:spPr>
        <a:solidFill>
          <a:schemeClr val="accent6">
            <a:lumMod val="75000"/>
          </a:schemeClr>
        </a:solidFill>
      </dgm:spPr>
      <dgm:t>
        <a:bodyPr/>
        <a:lstStyle/>
        <a:p>
          <a:endParaRPr lang="en-US" sz="1200" dirty="0">
            <a:latin typeface="Bell MT" panose="02020503060305020303" pitchFamily="18" charset="0"/>
          </a:endParaRPr>
        </a:p>
        <a:p>
          <a:r>
            <a:rPr lang="en-US" sz="1600" dirty="0">
              <a:latin typeface="Bell MT" panose="02020503060305020303" pitchFamily="18" charset="0"/>
            </a:rPr>
            <a:t>-The</a:t>
          </a:r>
          <a:r>
            <a:rPr lang="en-US" sz="1600" baseline="0" dirty="0">
              <a:latin typeface="Bell MT" panose="02020503060305020303" pitchFamily="18" charset="0"/>
            </a:rPr>
            <a:t> ECB’s primary objective is to maintain price stability. (Article 127(1) TFEU)</a:t>
          </a:r>
        </a:p>
        <a:p>
          <a:r>
            <a:rPr lang="en-US" sz="1600" dirty="0">
              <a:latin typeface="Bell MT" panose="02020503060305020303" pitchFamily="18" charset="0"/>
            </a:rPr>
            <a:t>-Article 127(2) and 128(1) determines the basic tasks of the </a:t>
          </a:r>
          <a:r>
            <a:rPr lang="en-US" sz="1600" dirty="0" err="1">
              <a:latin typeface="Bell MT" panose="02020503060305020303" pitchFamily="18" charset="0"/>
            </a:rPr>
            <a:t>organisation</a:t>
          </a:r>
          <a:r>
            <a:rPr lang="en-US" sz="1600" dirty="0">
              <a:latin typeface="Bell MT" panose="02020503060305020303" pitchFamily="18" charset="0"/>
            </a:rPr>
            <a:t>.</a:t>
          </a:r>
        </a:p>
        <a:p>
          <a:r>
            <a:rPr lang="en-US" sz="1600" dirty="0">
              <a:latin typeface="Bell MT" panose="02020503060305020303" pitchFamily="18" charset="0"/>
            </a:rPr>
            <a:t>-The European Council is the central player in external monetary relations as per Article 219 TFEU. </a:t>
          </a:r>
        </a:p>
        <a:p>
          <a:r>
            <a:rPr lang="en-US" sz="1600" dirty="0">
              <a:latin typeface="Bell MT" panose="02020503060305020303" pitchFamily="18" charset="0"/>
            </a:rPr>
            <a:t>-It also has an advisory role as well as per Article 282(5).</a:t>
          </a:r>
        </a:p>
        <a:p>
          <a:endParaRPr lang="en-US" sz="1100" dirty="0">
            <a:latin typeface="Bell MT" panose="02020503060305020303" pitchFamily="18" charset="0"/>
          </a:endParaRPr>
        </a:p>
      </dgm:t>
    </dgm:pt>
    <dgm:pt modelId="{2013DCDB-B91E-4442-ACD4-7D2419F8E409}" type="parTrans" cxnId="{6DF22D1E-68E8-454C-8EFB-79AE614B080F}">
      <dgm:prSet/>
      <dgm:spPr/>
      <dgm:t>
        <a:bodyPr/>
        <a:lstStyle/>
        <a:p>
          <a:endParaRPr lang="en-US"/>
        </a:p>
      </dgm:t>
    </dgm:pt>
    <dgm:pt modelId="{AA12C883-69BC-40CC-BDF1-70DF2C3A3E4E}" type="sibTrans" cxnId="{6DF22D1E-68E8-454C-8EFB-79AE614B080F}">
      <dgm:prSet/>
      <dgm:spPr/>
      <dgm:t>
        <a:bodyPr/>
        <a:lstStyle/>
        <a:p>
          <a:endParaRPr lang="en-US"/>
        </a:p>
      </dgm:t>
    </dgm:pt>
    <dgm:pt modelId="{E4E050C2-A3CA-4D83-9478-F36076B49C69}">
      <dgm:prSet phldrT="[Text]" custT="1"/>
      <dgm:spPr>
        <a:solidFill>
          <a:schemeClr val="accent6">
            <a:lumMod val="75000"/>
          </a:schemeClr>
        </a:solidFill>
      </dgm:spPr>
      <dgm:t>
        <a:bodyPr/>
        <a:lstStyle/>
        <a:p>
          <a:pPr>
            <a:buFont typeface="Arial" panose="020B0604020202020204" pitchFamily="34" charset="0"/>
            <a:buNone/>
          </a:pPr>
          <a:r>
            <a:rPr lang="en-GB" sz="1600" dirty="0">
              <a:latin typeface="Bell MT" panose="02020503060305020303" pitchFamily="18" charset="0"/>
            </a:rPr>
            <a:t>-The Governing Board; </a:t>
          </a:r>
          <a:r>
            <a:rPr lang="en-GB" sz="1600" dirty="0" err="1">
              <a:latin typeface="Bell MT" panose="02020503060305020303" pitchFamily="18" charset="0"/>
            </a:rPr>
            <a:t>Europes</a:t>
          </a:r>
          <a:r>
            <a:rPr lang="en-GB" sz="1600" dirty="0">
              <a:latin typeface="Bell MT" panose="02020503060305020303" pitchFamily="18" charset="0"/>
            </a:rPr>
            <a:t> money regulator. Involves the executive board and the governors of the NCB who do not represent their States. </a:t>
          </a:r>
        </a:p>
        <a:p>
          <a:pPr>
            <a:buFont typeface="Arial" panose="020B0604020202020204" pitchFamily="34" charset="0"/>
            <a:buNone/>
          </a:pPr>
          <a:endParaRPr lang="en-GB" sz="1400" dirty="0">
            <a:latin typeface="Bell MT" panose="02020503060305020303" pitchFamily="18" charset="0"/>
          </a:endParaRPr>
        </a:p>
      </dgm:t>
    </dgm:pt>
    <dgm:pt modelId="{9544FF74-8051-4BA2-AFF1-874D55DC50E5}" type="parTrans" cxnId="{A5CC1FFA-8706-472F-AEA2-9FAF1F147B91}">
      <dgm:prSet/>
      <dgm:spPr/>
      <dgm:t>
        <a:bodyPr/>
        <a:lstStyle/>
        <a:p>
          <a:endParaRPr lang="en-US"/>
        </a:p>
      </dgm:t>
    </dgm:pt>
    <dgm:pt modelId="{3A8C9DC6-68DB-4B99-B2D2-FB81DA1B5938}" type="sibTrans" cxnId="{A5CC1FFA-8706-472F-AEA2-9FAF1F147B91}">
      <dgm:prSet/>
      <dgm:spPr/>
      <dgm:t>
        <a:bodyPr/>
        <a:lstStyle/>
        <a:p>
          <a:endParaRPr lang="en-US"/>
        </a:p>
      </dgm:t>
    </dgm:pt>
    <dgm:pt modelId="{7785F6C1-5DA7-4E21-B147-D1ED13F1B700}">
      <dgm:prSet phldrT="[Text]" custT="1"/>
      <dgm:spPr>
        <a:solidFill>
          <a:schemeClr val="accent6">
            <a:lumMod val="75000"/>
          </a:schemeClr>
        </a:solidFill>
      </dgm:spPr>
      <dgm:t>
        <a:bodyPr/>
        <a:lstStyle/>
        <a:p>
          <a:pPr>
            <a:buFont typeface="Arial" panose="020B0604020202020204" pitchFamily="34" charset="0"/>
            <a:buNone/>
          </a:pPr>
          <a:r>
            <a:rPr lang="en-GB" sz="1600" dirty="0">
              <a:latin typeface="Bell MT" panose="02020503060305020303" pitchFamily="18" charset="0"/>
            </a:rPr>
            <a:t>-The Supervisory Board; Supervises large banks to ensure the stability of the financial system within the Union.</a:t>
          </a:r>
        </a:p>
      </dgm:t>
    </dgm:pt>
    <dgm:pt modelId="{B23B5E02-2EC2-4C63-9C66-1F8B51C6D5E3}" type="sibTrans" cxnId="{6E50E7A6-05A4-4666-9D4F-A56EFA02D641}">
      <dgm:prSet/>
      <dgm:spPr>
        <a:solidFill>
          <a:schemeClr val="accent6">
            <a:lumMod val="75000"/>
          </a:schemeClr>
        </a:solidFill>
      </dgm:spPr>
      <dgm:t>
        <a:bodyPr/>
        <a:lstStyle/>
        <a:p>
          <a:endParaRPr lang="en-US"/>
        </a:p>
      </dgm:t>
    </dgm:pt>
    <dgm:pt modelId="{FDC5B3C7-EFC4-4D82-8104-BEC4C7744F99}" type="parTrans" cxnId="{6E50E7A6-05A4-4666-9D4F-A56EFA02D641}">
      <dgm:prSet/>
      <dgm:spPr/>
      <dgm:t>
        <a:bodyPr/>
        <a:lstStyle/>
        <a:p>
          <a:endParaRPr lang="en-US"/>
        </a:p>
      </dgm:t>
    </dgm:pt>
    <dgm:pt modelId="{3A92A6C6-875F-4ED1-9B12-24750C062B8E}" type="pres">
      <dgm:prSet presAssocID="{8470B58C-7EC4-4412-A084-8E9947BBB431}" presName="Name0" presStyleCnt="0">
        <dgm:presLayoutVars>
          <dgm:chMax val="7"/>
          <dgm:chPref val="7"/>
          <dgm:dir/>
        </dgm:presLayoutVars>
      </dgm:prSet>
      <dgm:spPr/>
    </dgm:pt>
    <dgm:pt modelId="{50007307-E1ED-41D9-BC53-7C2D39C7519B}" type="pres">
      <dgm:prSet presAssocID="{8470B58C-7EC4-4412-A084-8E9947BBB431}" presName="Name1" presStyleCnt="0"/>
      <dgm:spPr/>
    </dgm:pt>
    <dgm:pt modelId="{0345B480-8DBC-42EE-8ACF-6EAB6BFA5156}" type="pres">
      <dgm:prSet presAssocID="{8470B58C-7EC4-4412-A084-8E9947BBB431}" presName="cycle" presStyleCnt="0"/>
      <dgm:spPr/>
    </dgm:pt>
    <dgm:pt modelId="{955F2D9C-82D3-474C-8470-3BFE3C848BC4}" type="pres">
      <dgm:prSet presAssocID="{8470B58C-7EC4-4412-A084-8E9947BBB431}" presName="srcNode" presStyleLbl="node1" presStyleIdx="0" presStyleCnt="3"/>
      <dgm:spPr/>
    </dgm:pt>
    <dgm:pt modelId="{96C38C8C-405C-42D3-9333-59E6A950F151}" type="pres">
      <dgm:prSet presAssocID="{8470B58C-7EC4-4412-A084-8E9947BBB431}" presName="conn" presStyleLbl="parChTrans1D2" presStyleIdx="0" presStyleCnt="1" custScaleY="64195"/>
      <dgm:spPr/>
    </dgm:pt>
    <dgm:pt modelId="{2995BBE6-BB81-4490-BC61-819C42763365}" type="pres">
      <dgm:prSet presAssocID="{8470B58C-7EC4-4412-A084-8E9947BBB431}" presName="extraNode" presStyleLbl="node1" presStyleIdx="0" presStyleCnt="3"/>
      <dgm:spPr/>
    </dgm:pt>
    <dgm:pt modelId="{22D8201D-145F-4A0F-8E0B-58B8F097AE91}" type="pres">
      <dgm:prSet presAssocID="{8470B58C-7EC4-4412-A084-8E9947BBB431}" presName="dstNode" presStyleLbl="node1" presStyleIdx="0" presStyleCnt="3"/>
      <dgm:spPr/>
    </dgm:pt>
    <dgm:pt modelId="{78CDC11D-6611-428A-A7BD-C39AA832E97C}" type="pres">
      <dgm:prSet presAssocID="{F108A3F6-2732-47EF-8D25-F77BF98D580D}" presName="text_1" presStyleLbl="node1" presStyleIdx="0" presStyleCnt="3" custScaleY="128339" custLinFactNeighborX="371" custLinFactNeighborY="-235">
        <dgm:presLayoutVars>
          <dgm:bulletEnabled val="1"/>
        </dgm:presLayoutVars>
      </dgm:prSet>
      <dgm:spPr/>
    </dgm:pt>
    <dgm:pt modelId="{72B24923-1282-4130-AA6A-066A8B80A3DE}" type="pres">
      <dgm:prSet presAssocID="{F108A3F6-2732-47EF-8D25-F77BF98D580D}" presName="accent_1" presStyleCnt="0"/>
      <dgm:spPr/>
    </dgm:pt>
    <dgm:pt modelId="{AB09708A-FC23-4DA1-876C-AE75AA2B7C69}" type="pres">
      <dgm:prSet presAssocID="{F108A3F6-2732-47EF-8D25-F77BF98D580D}" presName="accentRepeatNode" presStyleLbl="solidFgAcc1" presStyleIdx="0" presStyleCnt="3"/>
      <dgm:spPr>
        <a:solidFill>
          <a:schemeClr val="accent6">
            <a:lumMod val="40000"/>
            <a:lumOff val="60000"/>
          </a:schemeClr>
        </a:solidFill>
        <a:ln>
          <a:solidFill>
            <a:schemeClr val="accent6">
              <a:lumMod val="50000"/>
            </a:schemeClr>
          </a:solidFill>
        </a:ln>
      </dgm:spPr>
    </dgm:pt>
    <dgm:pt modelId="{54A14CBB-F03B-4098-88F8-746B06785DF1}" type="pres">
      <dgm:prSet presAssocID="{C2016BCC-1667-44D2-94B0-27E43703B4DD}" presName="text_2" presStyleLbl="node1" presStyleIdx="1" presStyleCnt="3" custScaleY="130769">
        <dgm:presLayoutVars>
          <dgm:bulletEnabled val="1"/>
        </dgm:presLayoutVars>
      </dgm:prSet>
      <dgm:spPr/>
    </dgm:pt>
    <dgm:pt modelId="{F3031580-3A24-4F02-9D32-B2DE3F45A769}" type="pres">
      <dgm:prSet presAssocID="{C2016BCC-1667-44D2-94B0-27E43703B4DD}" presName="accent_2" presStyleCnt="0"/>
      <dgm:spPr/>
    </dgm:pt>
    <dgm:pt modelId="{91E423B1-53CC-4EB6-A8A4-C9491767BB74}" type="pres">
      <dgm:prSet presAssocID="{C2016BCC-1667-44D2-94B0-27E43703B4DD}" presName="accentRepeatNode" presStyleLbl="solidFgAcc1" presStyleIdx="1" presStyleCnt="3"/>
      <dgm:spPr>
        <a:solidFill>
          <a:schemeClr val="accent6">
            <a:lumMod val="40000"/>
            <a:lumOff val="60000"/>
          </a:schemeClr>
        </a:solidFill>
        <a:ln>
          <a:solidFill>
            <a:schemeClr val="accent6">
              <a:lumMod val="50000"/>
            </a:schemeClr>
          </a:solidFill>
        </a:ln>
      </dgm:spPr>
    </dgm:pt>
    <dgm:pt modelId="{4BA83DF8-3247-40D4-B23A-AE2E4ABEEDCF}" type="pres">
      <dgm:prSet presAssocID="{39CE556A-8FEB-4A12-B6E6-45205D10FA21}" presName="text_3" presStyleLbl="node1" presStyleIdx="2" presStyleCnt="3" custScaleY="123077">
        <dgm:presLayoutVars>
          <dgm:bulletEnabled val="1"/>
        </dgm:presLayoutVars>
      </dgm:prSet>
      <dgm:spPr/>
    </dgm:pt>
    <dgm:pt modelId="{6590C9F0-C05E-40A5-BBDA-D3FFFB92A8BD}" type="pres">
      <dgm:prSet presAssocID="{39CE556A-8FEB-4A12-B6E6-45205D10FA21}" presName="accent_3" presStyleCnt="0"/>
      <dgm:spPr/>
    </dgm:pt>
    <dgm:pt modelId="{8A0A95EF-CA73-4DD9-A545-6B5DE7CE07C3}" type="pres">
      <dgm:prSet presAssocID="{39CE556A-8FEB-4A12-B6E6-45205D10FA21}" presName="accentRepeatNode" presStyleLbl="solidFgAcc1" presStyleIdx="2" presStyleCnt="3"/>
      <dgm:spPr>
        <a:solidFill>
          <a:schemeClr val="accent6">
            <a:lumMod val="40000"/>
            <a:lumOff val="60000"/>
          </a:schemeClr>
        </a:solidFill>
        <a:ln>
          <a:solidFill>
            <a:schemeClr val="accent6">
              <a:lumMod val="50000"/>
            </a:schemeClr>
          </a:solidFill>
        </a:ln>
      </dgm:spPr>
    </dgm:pt>
  </dgm:ptLst>
  <dgm:cxnLst>
    <dgm:cxn modelId="{AA363907-2A96-4C1A-984B-11B45F783AD8}" type="presOf" srcId="{39CE556A-8FEB-4A12-B6E6-45205D10FA21}" destId="{4BA83DF8-3247-40D4-B23A-AE2E4ABEEDCF}" srcOrd="0" destOrd="0" presId="urn:microsoft.com/office/officeart/2008/layout/VerticalCurvedList"/>
    <dgm:cxn modelId="{B2753811-1BFF-419B-8F10-6FD0D1063586}" type="presOf" srcId="{E4E050C2-A3CA-4D83-9478-F36076B49C69}" destId="{78CDC11D-6611-428A-A7BD-C39AA832E97C}" srcOrd="0" destOrd="2" presId="urn:microsoft.com/office/officeart/2008/layout/VerticalCurvedList"/>
    <dgm:cxn modelId="{6DF22D1E-68E8-454C-8EFB-79AE614B080F}" srcId="{8470B58C-7EC4-4412-A084-8E9947BBB431}" destId="{39CE556A-8FEB-4A12-B6E6-45205D10FA21}" srcOrd="2" destOrd="0" parTransId="{2013DCDB-B91E-4442-ACD4-7D2419F8E409}" sibTransId="{AA12C883-69BC-40CC-BDF1-70DF2C3A3E4E}"/>
    <dgm:cxn modelId="{E3F81749-B41A-434F-8918-3F3DD58ED54D}" type="presOf" srcId="{7785F6C1-5DA7-4E21-B147-D1ED13F1B700}" destId="{78CDC11D-6611-428A-A7BD-C39AA832E97C}" srcOrd="0" destOrd="1" presId="urn:microsoft.com/office/officeart/2008/layout/VerticalCurvedList"/>
    <dgm:cxn modelId="{F4B7749F-6221-46C4-B8FD-128A2599C0B8}" srcId="{8470B58C-7EC4-4412-A084-8E9947BBB431}" destId="{C2016BCC-1667-44D2-94B0-27E43703B4DD}" srcOrd="1" destOrd="0" parTransId="{BE36D7BA-725E-4482-9D1B-4C4E47AB5F27}" sibTransId="{1AB527AD-C23F-4FE3-B9E7-20BB18ADA330}"/>
    <dgm:cxn modelId="{6E50E7A6-05A4-4666-9D4F-A56EFA02D641}" srcId="{F108A3F6-2732-47EF-8D25-F77BF98D580D}" destId="{7785F6C1-5DA7-4E21-B147-D1ED13F1B700}" srcOrd="0" destOrd="0" parTransId="{FDC5B3C7-EFC4-4D82-8104-BEC4C7744F99}" sibTransId="{B23B5E02-2EC2-4C63-9C66-1F8B51C6D5E3}"/>
    <dgm:cxn modelId="{B94E8EA7-59CB-4F49-A2A5-D2040F2C246F}" srcId="{8470B58C-7EC4-4412-A084-8E9947BBB431}" destId="{F108A3F6-2732-47EF-8D25-F77BF98D580D}" srcOrd="0" destOrd="0" parTransId="{E3284934-B27E-4DC3-B557-A33066046AB8}" sibTransId="{1142A0C6-2A83-4560-8D2D-343778785C45}"/>
    <dgm:cxn modelId="{A631A6BD-4096-44ED-AA05-AE55CF874FFA}" type="presOf" srcId="{B23B5E02-2EC2-4C63-9C66-1F8B51C6D5E3}" destId="{96C38C8C-405C-42D3-9333-59E6A950F151}" srcOrd="0" destOrd="0" presId="urn:microsoft.com/office/officeart/2008/layout/VerticalCurvedList"/>
    <dgm:cxn modelId="{3700A7C3-C594-45FE-991B-E87EEC464087}" type="presOf" srcId="{C2016BCC-1667-44D2-94B0-27E43703B4DD}" destId="{54A14CBB-F03B-4098-88F8-746B06785DF1}" srcOrd="0" destOrd="0" presId="urn:microsoft.com/office/officeart/2008/layout/VerticalCurvedList"/>
    <dgm:cxn modelId="{0A398CC4-10F3-4CB7-A744-9878EA2CD631}" type="presOf" srcId="{F108A3F6-2732-47EF-8D25-F77BF98D580D}" destId="{78CDC11D-6611-428A-A7BD-C39AA832E97C}" srcOrd="0" destOrd="0" presId="urn:microsoft.com/office/officeart/2008/layout/VerticalCurvedList"/>
    <dgm:cxn modelId="{9F4EE7D3-11BF-4234-B3DB-43F1902ACDD9}" type="presOf" srcId="{8470B58C-7EC4-4412-A084-8E9947BBB431}" destId="{3A92A6C6-875F-4ED1-9B12-24750C062B8E}" srcOrd="0" destOrd="0" presId="urn:microsoft.com/office/officeart/2008/layout/VerticalCurvedList"/>
    <dgm:cxn modelId="{A5CC1FFA-8706-472F-AEA2-9FAF1F147B91}" srcId="{F108A3F6-2732-47EF-8D25-F77BF98D580D}" destId="{E4E050C2-A3CA-4D83-9478-F36076B49C69}" srcOrd="1" destOrd="0" parTransId="{9544FF74-8051-4BA2-AFF1-874D55DC50E5}" sibTransId="{3A8C9DC6-68DB-4B99-B2D2-FB81DA1B5938}"/>
    <dgm:cxn modelId="{ECC3B6AD-4ED5-4595-B0B0-28ECBCD35D9D}" type="presParOf" srcId="{3A92A6C6-875F-4ED1-9B12-24750C062B8E}" destId="{50007307-E1ED-41D9-BC53-7C2D39C7519B}" srcOrd="0" destOrd="0" presId="urn:microsoft.com/office/officeart/2008/layout/VerticalCurvedList"/>
    <dgm:cxn modelId="{6F1A9261-74F7-48C9-9E23-E633504B3671}" type="presParOf" srcId="{50007307-E1ED-41D9-BC53-7C2D39C7519B}" destId="{0345B480-8DBC-42EE-8ACF-6EAB6BFA5156}" srcOrd="0" destOrd="0" presId="urn:microsoft.com/office/officeart/2008/layout/VerticalCurvedList"/>
    <dgm:cxn modelId="{326A885E-10E2-4F43-AD52-0FDE3588EF5C}" type="presParOf" srcId="{0345B480-8DBC-42EE-8ACF-6EAB6BFA5156}" destId="{955F2D9C-82D3-474C-8470-3BFE3C848BC4}" srcOrd="0" destOrd="0" presId="urn:microsoft.com/office/officeart/2008/layout/VerticalCurvedList"/>
    <dgm:cxn modelId="{3DDC1419-8484-4EDD-A960-C7DE825B15A3}" type="presParOf" srcId="{0345B480-8DBC-42EE-8ACF-6EAB6BFA5156}" destId="{96C38C8C-405C-42D3-9333-59E6A950F151}" srcOrd="1" destOrd="0" presId="urn:microsoft.com/office/officeart/2008/layout/VerticalCurvedList"/>
    <dgm:cxn modelId="{1EA78A2B-A9E5-414F-AAE6-4771AF41E8AF}" type="presParOf" srcId="{0345B480-8DBC-42EE-8ACF-6EAB6BFA5156}" destId="{2995BBE6-BB81-4490-BC61-819C42763365}" srcOrd="2" destOrd="0" presId="urn:microsoft.com/office/officeart/2008/layout/VerticalCurvedList"/>
    <dgm:cxn modelId="{654A99F4-D80E-4CB5-B7C1-5B1578A7D693}" type="presParOf" srcId="{0345B480-8DBC-42EE-8ACF-6EAB6BFA5156}" destId="{22D8201D-145F-4A0F-8E0B-58B8F097AE91}" srcOrd="3" destOrd="0" presId="urn:microsoft.com/office/officeart/2008/layout/VerticalCurvedList"/>
    <dgm:cxn modelId="{50931663-5492-4102-BDAB-A478413D1B4D}" type="presParOf" srcId="{50007307-E1ED-41D9-BC53-7C2D39C7519B}" destId="{78CDC11D-6611-428A-A7BD-C39AA832E97C}" srcOrd="1" destOrd="0" presId="urn:microsoft.com/office/officeart/2008/layout/VerticalCurvedList"/>
    <dgm:cxn modelId="{05A55F83-1999-40F7-9989-AA51E0147B15}" type="presParOf" srcId="{50007307-E1ED-41D9-BC53-7C2D39C7519B}" destId="{72B24923-1282-4130-AA6A-066A8B80A3DE}" srcOrd="2" destOrd="0" presId="urn:microsoft.com/office/officeart/2008/layout/VerticalCurvedList"/>
    <dgm:cxn modelId="{8F291957-E686-47E4-A39E-0543F1B79A96}" type="presParOf" srcId="{72B24923-1282-4130-AA6A-066A8B80A3DE}" destId="{AB09708A-FC23-4DA1-876C-AE75AA2B7C69}" srcOrd="0" destOrd="0" presId="urn:microsoft.com/office/officeart/2008/layout/VerticalCurvedList"/>
    <dgm:cxn modelId="{91591158-F16A-48E3-A4AF-9879A5E9A29B}" type="presParOf" srcId="{50007307-E1ED-41D9-BC53-7C2D39C7519B}" destId="{54A14CBB-F03B-4098-88F8-746B06785DF1}" srcOrd="3" destOrd="0" presId="urn:microsoft.com/office/officeart/2008/layout/VerticalCurvedList"/>
    <dgm:cxn modelId="{BE33E51E-F034-4FDA-B8A9-A2DECBCD3EB6}" type="presParOf" srcId="{50007307-E1ED-41D9-BC53-7C2D39C7519B}" destId="{F3031580-3A24-4F02-9D32-B2DE3F45A769}" srcOrd="4" destOrd="0" presId="urn:microsoft.com/office/officeart/2008/layout/VerticalCurvedList"/>
    <dgm:cxn modelId="{8AF3D7FF-3D9A-4675-B89F-55A6533507A3}" type="presParOf" srcId="{F3031580-3A24-4F02-9D32-B2DE3F45A769}" destId="{91E423B1-53CC-4EB6-A8A4-C9491767BB74}" srcOrd="0" destOrd="0" presId="urn:microsoft.com/office/officeart/2008/layout/VerticalCurvedList"/>
    <dgm:cxn modelId="{3A9B8048-76E4-4E2B-83BF-F46EF9B845A1}" type="presParOf" srcId="{50007307-E1ED-41D9-BC53-7C2D39C7519B}" destId="{4BA83DF8-3247-40D4-B23A-AE2E4ABEEDCF}" srcOrd="5" destOrd="0" presId="urn:microsoft.com/office/officeart/2008/layout/VerticalCurvedList"/>
    <dgm:cxn modelId="{9D72DB13-7CE5-44D1-8A16-5F2A7846D670}" type="presParOf" srcId="{50007307-E1ED-41D9-BC53-7C2D39C7519B}" destId="{6590C9F0-C05E-40A5-BBDA-D3FFFB92A8BD}" srcOrd="6" destOrd="0" presId="urn:microsoft.com/office/officeart/2008/layout/VerticalCurvedList"/>
    <dgm:cxn modelId="{2899E125-223F-43A3-BAC9-0CC8CF9419E4}" type="presParOf" srcId="{6590C9F0-C05E-40A5-BBDA-D3FFFB92A8BD}" destId="{8A0A95EF-CA73-4DD9-A545-6B5DE7CE07C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07FD1-E7B9-469F-8B3A-669837098B2B}">
      <dsp:nvSpPr>
        <dsp:cNvPr id="0" name=""/>
        <dsp:cNvSpPr/>
      </dsp:nvSpPr>
      <dsp:spPr>
        <a:xfrm>
          <a:off x="1488547" y="276949"/>
          <a:ext cx="3579038" cy="3579038"/>
        </a:xfrm>
        <a:prstGeom prst="pie">
          <a:avLst>
            <a:gd name="adj1" fmla="val 16200000"/>
            <a:gd name="adj2" fmla="val 18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Principle</a:t>
          </a:r>
          <a:r>
            <a:rPr lang="en-US" sz="1800" kern="1200" baseline="0" dirty="0">
              <a:latin typeface="Bell MT" panose="02020503060305020303" pitchFamily="18" charset="0"/>
            </a:rPr>
            <a:t> of mutual sincere cooperation; Harmony</a:t>
          </a:r>
          <a:endParaRPr lang="en-US" sz="1800" kern="1200" dirty="0">
            <a:latin typeface="Bell MT" panose="02020503060305020303" pitchFamily="18" charset="0"/>
          </a:endParaRPr>
        </a:p>
      </dsp:txBody>
      <dsp:txXfrm>
        <a:off x="3374786" y="1035364"/>
        <a:ext cx="1278228" cy="1065190"/>
      </dsp:txXfrm>
    </dsp:sp>
    <dsp:sp modelId="{0D25AB52-8D53-4063-9F25-4AF30B479734}">
      <dsp:nvSpPr>
        <dsp:cNvPr id="0" name=""/>
        <dsp:cNvSpPr/>
      </dsp:nvSpPr>
      <dsp:spPr>
        <a:xfrm>
          <a:off x="1414836" y="404772"/>
          <a:ext cx="3579038" cy="3579038"/>
        </a:xfrm>
        <a:prstGeom prst="pie">
          <a:avLst>
            <a:gd name="adj1" fmla="val 1800000"/>
            <a:gd name="adj2" fmla="val 90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Each institution is embedded within the governmental procedures; Balance</a:t>
          </a:r>
        </a:p>
      </dsp:txBody>
      <dsp:txXfrm>
        <a:off x="2266988" y="2726886"/>
        <a:ext cx="1917342" cy="937367"/>
      </dsp:txXfrm>
    </dsp:sp>
    <dsp:sp modelId="{61FF2BFB-AE0A-4FDE-B597-D6096771103D}">
      <dsp:nvSpPr>
        <dsp:cNvPr id="0" name=""/>
        <dsp:cNvSpPr/>
      </dsp:nvSpPr>
      <dsp:spPr>
        <a:xfrm>
          <a:off x="1341125" y="276949"/>
          <a:ext cx="3579038" cy="3579038"/>
        </a:xfrm>
        <a:prstGeom prst="pie">
          <a:avLst>
            <a:gd name="adj1" fmla="val 9000000"/>
            <a:gd name="adj2" fmla="val 162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    Act within defined limit of powers; Cannot extend or transfer powers</a:t>
          </a:r>
        </a:p>
      </dsp:txBody>
      <dsp:txXfrm>
        <a:off x="1755697" y="1035364"/>
        <a:ext cx="1278228" cy="1065190"/>
      </dsp:txXfrm>
    </dsp:sp>
    <dsp:sp modelId="{981D1306-13C8-493F-8C33-7AE6A88B58A7}">
      <dsp:nvSpPr>
        <dsp:cNvPr id="0" name=""/>
        <dsp:cNvSpPr/>
      </dsp:nvSpPr>
      <dsp:spPr>
        <a:xfrm>
          <a:off x="1267283" y="55389"/>
          <a:ext cx="4022157" cy="4022157"/>
        </a:xfrm>
        <a:prstGeom prst="circularArrow">
          <a:avLst>
            <a:gd name="adj1" fmla="val 5085"/>
            <a:gd name="adj2" fmla="val 327528"/>
            <a:gd name="adj3" fmla="val 1472472"/>
            <a:gd name="adj4" fmla="val 16199432"/>
            <a:gd name="adj5" fmla="val 5932"/>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80AFBC-B2E1-44EC-A315-E06311C1DEC8}">
      <dsp:nvSpPr>
        <dsp:cNvPr id="0" name=""/>
        <dsp:cNvSpPr/>
      </dsp:nvSpPr>
      <dsp:spPr>
        <a:xfrm>
          <a:off x="1193277" y="182986"/>
          <a:ext cx="4022157" cy="4022157"/>
        </a:xfrm>
        <a:prstGeom prst="circularArrow">
          <a:avLst>
            <a:gd name="adj1" fmla="val 5085"/>
            <a:gd name="adj2" fmla="val 327528"/>
            <a:gd name="adj3" fmla="val 8671970"/>
            <a:gd name="adj4" fmla="val 1800502"/>
            <a:gd name="adj5" fmla="val 5932"/>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F706F0-4D2D-4914-9A19-A0C8CDE128A8}">
      <dsp:nvSpPr>
        <dsp:cNvPr id="0" name=""/>
        <dsp:cNvSpPr/>
      </dsp:nvSpPr>
      <dsp:spPr>
        <a:xfrm>
          <a:off x="1119270" y="55389"/>
          <a:ext cx="4022157" cy="4022157"/>
        </a:xfrm>
        <a:prstGeom prst="circularArrow">
          <a:avLst>
            <a:gd name="adj1" fmla="val 5085"/>
            <a:gd name="adj2" fmla="val 327528"/>
            <a:gd name="adj3" fmla="val 15873039"/>
            <a:gd name="adj4" fmla="val 9000000"/>
            <a:gd name="adj5" fmla="val 5932"/>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87764-9724-4E8C-8BA9-7C1E2DE4FAC0}">
      <dsp:nvSpPr>
        <dsp:cNvPr id="0" name=""/>
        <dsp:cNvSpPr/>
      </dsp:nvSpPr>
      <dsp:spPr>
        <a:xfrm>
          <a:off x="0" y="476264"/>
          <a:ext cx="3466510" cy="1386604"/>
        </a:xfrm>
        <a:prstGeom prst="rect">
          <a:avLst/>
        </a:prstGeom>
        <a:solidFill>
          <a:schemeClr val="accent6">
            <a:lumMod val="75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COMPOSITION</a:t>
          </a:r>
        </a:p>
      </dsp:txBody>
      <dsp:txXfrm>
        <a:off x="0" y="476264"/>
        <a:ext cx="3466510" cy="1386604"/>
      </dsp:txXfrm>
    </dsp:sp>
    <dsp:sp modelId="{1AE12415-C75B-458C-B652-8E476D0B3DFF}">
      <dsp:nvSpPr>
        <dsp:cNvPr id="0" name=""/>
        <dsp:cNvSpPr/>
      </dsp:nvSpPr>
      <dsp:spPr>
        <a:xfrm>
          <a:off x="3555" y="1882087"/>
          <a:ext cx="3466510" cy="3582759"/>
        </a:xfrm>
        <a:prstGeom prst="rect">
          <a:avLst/>
        </a:prstGeom>
        <a:solidFill>
          <a:schemeClr val="accent6">
            <a:lumMod val="20000"/>
            <a:lumOff val="80000"/>
            <a:alpha val="90000"/>
          </a:schemeClr>
        </a:solidFill>
        <a:ln w="12700" cap="flat" cmpd="sng" algn="ctr">
          <a:solidFill>
            <a:schemeClr val="accent6">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Members are the Heads of State’s of Member Countries.</a:t>
          </a:r>
          <a:endParaRPr lang="en-US" sz="1800" kern="1200" dirty="0">
            <a:solidFill>
              <a:schemeClr val="tx2"/>
            </a:solidFill>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President cannot be a Head of State and has no voting rights along with the President of the Commission.</a:t>
          </a:r>
          <a:endParaRPr lang="en-US" sz="1800" kern="1200" dirty="0">
            <a:solidFill>
              <a:schemeClr val="tx2"/>
            </a:solidFill>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The European Council meets twice every 6 months generally in Brussels. (Art 15(3) TEU)</a:t>
          </a:r>
          <a:endParaRPr lang="en-US" sz="1800" kern="1200" dirty="0">
            <a:solidFill>
              <a:schemeClr val="tx2"/>
            </a:solidFill>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Decisions are secret and governed by Art 15(4) TEU.</a:t>
          </a:r>
          <a:endParaRPr lang="en-US" sz="1800" kern="1200" dirty="0">
            <a:solidFill>
              <a:schemeClr val="tx2"/>
            </a:solidFill>
            <a:latin typeface="Bell MT" panose="02020503060305020303" pitchFamily="18" charset="0"/>
          </a:endParaRPr>
        </a:p>
      </dsp:txBody>
      <dsp:txXfrm>
        <a:off x="3555" y="1882087"/>
        <a:ext cx="3466510" cy="3582759"/>
      </dsp:txXfrm>
    </dsp:sp>
    <dsp:sp modelId="{D57D57CA-12CE-4E88-BF8E-29BF53CB09B0}">
      <dsp:nvSpPr>
        <dsp:cNvPr id="0" name=""/>
        <dsp:cNvSpPr/>
      </dsp:nvSpPr>
      <dsp:spPr>
        <a:xfrm>
          <a:off x="3955376" y="495483"/>
          <a:ext cx="3466510" cy="1386604"/>
        </a:xfrm>
        <a:prstGeom prst="rect">
          <a:avLst/>
        </a:prstGeom>
        <a:solidFill>
          <a:schemeClr val="accent6">
            <a:lumMod val="75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PRESIDENT</a:t>
          </a:r>
        </a:p>
      </dsp:txBody>
      <dsp:txXfrm>
        <a:off x="3955376" y="495483"/>
        <a:ext cx="3466510" cy="1386604"/>
      </dsp:txXfrm>
    </dsp:sp>
    <dsp:sp modelId="{3E2B8B1B-D594-4D55-A4E9-B8B2EC282945}">
      <dsp:nvSpPr>
        <dsp:cNvPr id="0" name=""/>
        <dsp:cNvSpPr/>
      </dsp:nvSpPr>
      <dsp:spPr>
        <a:xfrm>
          <a:off x="3955376" y="1882087"/>
          <a:ext cx="3466510" cy="3582759"/>
        </a:xfrm>
        <a:prstGeom prst="rect">
          <a:avLst/>
        </a:prstGeom>
        <a:solidFill>
          <a:schemeClr val="accent6">
            <a:lumMod val="20000"/>
            <a:lumOff val="80000"/>
            <a:alpha val="90000"/>
          </a:schemeClr>
        </a:solidFill>
        <a:ln w="12700" cap="flat" cmpd="sng" algn="ctr">
          <a:solidFill>
            <a:schemeClr val="accent6">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Permanent President established elected by the European Council and runs for a term of 2 and a half years.</a:t>
          </a:r>
          <a:endParaRPr lang="en-US" sz="1800" kern="1200" dirty="0">
            <a:solidFill>
              <a:schemeClr val="tx2"/>
            </a:solidFill>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Art 15(6) TEU: President is tasked with chairing the Council, ensures the cooperation of the institution with others and presents to the Parliament after each meeting.</a:t>
          </a:r>
          <a:endParaRPr lang="en-US" sz="1800" kern="1200" dirty="0">
            <a:solidFill>
              <a:schemeClr val="tx2"/>
            </a:solidFill>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dirty="0">
              <a:solidFill>
                <a:schemeClr val="tx2"/>
              </a:solidFill>
              <a:latin typeface="Bell MT" panose="02020503060305020303" pitchFamily="18" charset="0"/>
            </a:rPr>
            <a:t>Represents the EU externally in relation to Common Foreign and Security Policy.</a:t>
          </a:r>
          <a:endParaRPr lang="en-US" sz="1800" kern="1200" dirty="0">
            <a:solidFill>
              <a:schemeClr val="tx2"/>
            </a:solidFill>
            <a:latin typeface="Bell MT" panose="02020503060305020303" pitchFamily="18" charset="0"/>
          </a:endParaRPr>
        </a:p>
      </dsp:txBody>
      <dsp:txXfrm>
        <a:off x="3955376" y="1882087"/>
        <a:ext cx="3466510" cy="3582759"/>
      </dsp:txXfrm>
    </dsp:sp>
    <dsp:sp modelId="{C4085353-2E18-4A30-84FC-27D7E08116CB}">
      <dsp:nvSpPr>
        <dsp:cNvPr id="0" name=""/>
        <dsp:cNvSpPr/>
      </dsp:nvSpPr>
      <dsp:spPr>
        <a:xfrm>
          <a:off x="7907198" y="495483"/>
          <a:ext cx="3466510" cy="1386604"/>
        </a:xfrm>
        <a:prstGeom prst="rect">
          <a:avLst/>
        </a:prstGeom>
        <a:solidFill>
          <a:schemeClr val="accent6">
            <a:lumMod val="75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ell MT" panose="02020503060305020303" pitchFamily="18" charset="0"/>
            </a:rPr>
            <a:t>FUNCTIONS &amp; POWERS</a:t>
          </a:r>
        </a:p>
      </dsp:txBody>
      <dsp:txXfrm>
        <a:off x="7907198" y="495483"/>
        <a:ext cx="3466510" cy="1386604"/>
      </dsp:txXfrm>
    </dsp:sp>
    <dsp:sp modelId="{CD36F722-33E4-426E-B420-70E1B4FC901A}">
      <dsp:nvSpPr>
        <dsp:cNvPr id="0" name=""/>
        <dsp:cNvSpPr/>
      </dsp:nvSpPr>
      <dsp:spPr>
        <a:xfrm>
          <a:off x="7907198" y="1882087"/>
          <a:ext cx="3466510" cy="3582759"/>
        </a:xfrm>
        <a:prstGeom prst="rect">
          <a:avLst/>
        </a:prstGeom>
        <a:solidFill>
          <a:schemeClr val="accent6">
            <a:lumMod val="20000"/>
            <a:lumOff val="80000"/>
            <a:alpha val="90000"/>
          </a:schemeClr>
        </a:solidFill>
        <a:ln w="12700" cap="flat" cmpd="sng" algn="ctr">
          <a:solidFill>
            <a:schemeClr val="accent6">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dirty="0">
              <a:solidFill>
                <a:schemeClr val="tx2"/>
              </a:solidFill>
              <a:latin typeface="Bell MT" panose="02020503060305020303" pitchFamily="18" charset="0"/>
            </a:rPr>
            <a:t>Mainly </a:t>
          </a:r>
          <a:r>
            <a:rPr lang="en-GB" sz="1600" b="1" kern="1200" dirty="0">
              <a:solidFill>
                <a:schemeClr val="tx2"/>
              </a:solidFill>
              <a:latin typeface="Bell MT" panose="02020503060305020303" pitchFamily="18" charset="0"/>
            </a:rPr>
            <a:t>Executive function </a:t>
          </a:r>
          <a:r>
            <a:rPr lang="en-GB" sz="1600" kern="1200" dirty="0">
              <a:solidFill>
                <a:schemeClr val="tx2"/>
              </a:solidFill>
              <a:latin typeface="Bell MT" panose="02020503060305020303" pitchFamily="18" charset="0"/>
            </a:rPr>
            <a:t>(Art 15 TEU)</a:t>
          </a:r>
          <a:endParaRPr lang="en-US" sz="1600" kern="1200" dirty="0">
            <a:solidFill>
              <a:schemeClr val="tx2"/>
            </a:solidFill>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kern="1200" dirty="0">
              <a:solidFill>
                <a:schemeClr val="tx2"/>
              </a:solidFill>
              <a:latin typeface="Bell MT" panose="02020503060305020303" pitchFamily="18" charset="0"/>
            </a:rPr>
            <a:t>Constitutional function; For example the Council agrees the eligibility criteria for potential new states and the exit of member states. (Art 49 TEU and Art 50(2) TEU) </a:t>
          </a:r>
          <a:endParaRPr lang="en-US" sz="1600" kern="1200" dirty="0">
            <a:solidFill>
              <a:schemeClr val="tx2"/>
            </a:solidFill>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b="1" kern="1200" dirty="0">
              <a:solidFill>
                <a:schemeClr val="tx2"/>
              </a:solidFill>
              <a:latin typeface="Bell MT" panose="02020503060305020303" pitchFamily="18" charset="0"/>
            </a:rPr>
            <a:t>Institutional Function</a:t>
          </a:r>
          <a:r>
            <a:rPr lang="en-GB" sz="1600" kern="1200" dirty="0">
              <a:solidFill>
                <a:schemeClr val="tx2"/>
              </a:solidFill>
              <a:latin typeface="Bell MT" panose="02020503060305020303" pitchFamily="18" charset="0"/>
            </a:rPr>
            <a:t>; influences the composition of Parliament and the Commission (Art 14(2) TEU, Art 17(5) TEU)</a:t>
          </a:r>
          <a:endParaRPr lang="en-US" sz="1600" kern="1200" dirty="0">
            <a:solidFill>
              <a:schemeClr val="tx2"/>
            </a:solidFill>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b="1" kern="1200" dirty="0">
              <a:solidFill>
                <a:schemeClr val="tx2"/>
              </a:solidFill>
              <a:latin typeface="Bell MT" panose="02020503060305020303" pitchFamily="18" charset="0"/>
            </a:rPr>
            <a:t>Arbitration powers</a:t>
          </a:r>
          <a:r>
            <a:rPr lang="en-GB" sz="1600" kern="1200" dirty="0">
              <a:solidFill>
                <a:schemeClr val="tx2"/>
              </a:solidFill>
              <a:latin typeface="Bell MT" panose="02020503060305020303" pitchFamily="18" charset="0"/>
            </a:rPr>
            <a:t>; Can function like an appeal court in very </a:t>
          </a:r>
          <a:r>
            <a:rPr lang="en-GB" sz="1600" kern="1200" dirty="0" err="1">
              <a:solidFill>
                <a:schemeClr val="tx2"/>
              </a:solidFill>
              <a:latin typeface="Bell MT" panose="02020503060305020303" pitchFamily="18" charset="0"/>
            </a:rPr>
            <a:t>specifc</a:t>
          </a:r>
          <a:r>
            <a:rPr lang="en-GB" sz="1600" kern="1200" dirty="0">
              <a:solidFill>
                <a:schemeClr val="tx2"/>
              </a:solidFill>
              <a:latin typeface="Bell MT" panose="02020503060305020303" pitchFamily="18" charset="0"/>
            </a:rPr>
            <a:t> situations regarding Security and Justice in relation to Criminal Justice Systems. (See Art 82(3) TFEU)</a:t>
          </a:r>
          <a:endParaRPr lang="en-US" sz="1600" kern="1200" dirty="0">
            <a:solidFill>
              <a:schemeClr val="tx2"/>
            </a:solidFill>
            <a:latin typeface="Bell MT" panose="02020503060305020303" pitchFamily="18" charset="0"/>
          </a:endParaRPr>
        </a:p>
      </dsp:txBody>
      <dsp:txXfrm>
        <a:off x="7907198" y="1882087"/>
        <a:ext cx="3466510" cy="35827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5845D-5F5F-46B3-A31C-4441F93062F6}">
      <dsp:nvSpPr>
        <dsp:cNvPr id="0" name=""/>
        <dsp:cNvSpPr/>
      </dsp:nvSpPr>
      <dsp:spPr>
        <a:xfrm>
          <a:off x="2279506" y="1439684"/>
          <a:ext cx="1829901" cy="1582939"/>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2"/>
              </a:solidFill>
              <a:latin typeface="Bell MT" panose="02020503060305020303" pitchFamily="18" charset="0"/>
            </a:rPr>
            <a:t>Functions</a:t>
          </a:r>
        </a:p>
      </dsp:txBody>
      <dsp:txXfrm>
        <a:off x="2582746" y="1701999"/>
        <a:ext cx="1223421" cy="1058309"/>
      </dsp:txXfrm>
    </dsp:sp>
    <dsp:sp modelId="{EDEA9357-E8DA-483F-8698-6B582FC559D4}">
      <dsp:nvSpPr>
        <dsp:cNvPr id="0" name=""/>
        <dsp:cNvSpPr/>
      </dsp:nvSpPr>
      <dsp:spPr>
        <a:xfrm>
          <a:off x="3425376" y="682355"/>
          <a:ext cx="690416" cy="594885"/>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5CCD3EB-D6C9-472A-816C-2D53E7ACE8B0}">
      <dsp:nvSpPr>
        <dsp:cNvPr id="0" name=""/>
        <dsp:cNvSpPr/>
      </dsp:nvSpPr>
      <dsp:spPr>
        <a:xfrm>
          <a:off x="2448066" y="0"/>
          <a:ext cx="1499591"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dirty="0">
              <a:solidFill>
                <a:schemeClr val="tx2"/>
              </a:solidFill>
              <a:latin typeface="Bell MT" panose="02020503060305020303" pitchFamily="18" charset="0"/>
            </a:rPr>
            <a:t>Legislative</a:t>
          </a:r>
        </a:p>
      </dsp:txBody>
      <dsp:txXfrm>
        <a:off x="2696580" y="214994"/>
        <a:ext cx="1002563" cy="867334"/>
      </dsp:txXfrm>
    </dsp:sp>
    <dsp:sp modelId="{715A3848-6AA5-44BE-8B6F-B360ECA64384}">
      <dsp:nvSpPr>
        <dsp:cNvPr id="0" name=""/>
        <dsp:cNvSpPr/>
      </dsp:nvSpPr>
      <dsp:spPr>
        <a:xfrm>
          <a:off x="4231146" y="1794473"/>
          <a:ext cx="690416" cy="594885"/>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EFFC4F2-6A94-48AF-9BD2-69D52D3611FF}">
      <dsp:nvSpPr>
        <dsp:cNvPr id="0" name=""/>
        <dsp:cNvSpPr/>
      </dsp:nvSpPr>
      <dsp:spPr>
        <a:xfrm>
          <a:off x="3823366" y="797940"/>
          <a:ext cx="1499591"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dirty="0">
              <a:solidFill>
                <a:schemeClr val="tx2"/>
              </a:solidFill>
              <a:latin typeface="Bell MT" panose="02020503060305020303" pitchFamily="18" charset="0"/>
            </a:rPr>
            <a:t>Budgetary</a:t>
          </a:r>
        </a:p>
      </dsp:txBody>
      <dsp:txXfrm>
        <a:off x="4071880" y="1012934"/>
        <a:ext cx="1002563" cy="867334"/>
      </dsp:txXfrm>
    </dsp:sp>
    <dsp:sp modelId="{77CB2094-8A2B-4701-AC87-104A2CFFC9BB}">
      <dsp:nvSpPr>
        <dsp:cNvPr id="0" name=""/>
        <dsp:cNvSpPr/>
      </dsp:nvSpPr>
      <dsp:spPr>
        <a:xfrm>
          <a:off x="3671406" y="3049846"/>
          <a:ext cx="690416" cy="594885"/>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B6114C1-517D-474D-9162-03BC84764DA1}">
      <dsp:nvSpPr>
        <dsp:cNvPr id="0" name=""/>
        <dsp:cNvSpPr/>
      </dsp:nvSpPr>
      <dsp:spPr>
        <a:xfrm>
          <a:off x="3823366" y="2366598"/>
          <a:ext cx="1499591"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dirty="0">
              <a:solidFill>
                <a:schemeClr val="tx2"/>
              </a:solidFill>
              <a:latin typeface="Bell MT" panose="02020503060305020303" pitchFamily="18" charset="0"/>
            </a:rPr>
            <a:t>Policy-making</a:t>
          </a:r>
        </a:p>
      </dsp:txBody>
      <dsp:txXfrm>
        <a:off x="4071880" y="2581592"/>
        <a:ext cx="1002563" cy="867334"/>
      </dsp:txXfrm>
    </dsp:sp>
    <dsp:sp modelId="{8703770F-573C-4637-A531-B0088F30DAAD}">
      <dsp:nvSpPr>
        <dsp:cNvPr id="0" name=""/>
        <dsp:cNvSpPr/>
      </dsp:nvSpPr>
      <dsp:spPr>
        <a:xfrm>
          <a:off x="2282911" y="3180159"/>
          <a:ext cx="690416" cy="594885"/>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7196118-C560-4CE9-B325-09FABE1B0AFF}">
      <dsp:nvSpPr>
        <dsp:cNvPr id="0" name=""/>
        <dsp:cNvSpPr/>
      </dsp:nvSpPr>
      <dsp:spPr>
        <a:xfrm>
          <a:off x="2408964" y="3165432"/>
          <a:ext cx="1577795"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dirty="0">
              <a:solidFill>
                <a:schemeClr val="tx2"/>
              </a:solidFill>
              <a:latin typeface="Bell MT" panose="02020503060305020303" pitchFamily="18" charset="0"/>
            </a:rPr>
            <a:t>Coordinates</a:t>
          </a:r>
        </a:p>
      </dsp:txBody>
      <dsp:txXfrm>
        <a:off x="2663995" y="3375128"/>
        <a:ext cx="1067733" cy="877930"/>
      </dsp:txXfrm>
    </dsp:sp>
    <dsp:sp modelId="{D3165B09-3ADA-4A8A-9B53-EB9F1BC772B7}">
      <dsp:nvSpPr>
        <dsp:cNvPr id="0" name=""/>
        <dsp:cNvSpPr/>
      </dsp:nvSpPr>
      <dsp:spPr>
        <a:xfrm>
          <a:off x="1463946" y="2068486"/>
          <a:ext cx="690416" cy="594885"/>
        </a:xfrm>
        <a:prstGeom prst="hexagon">
          <a:avLst>
            <a:gd name="adj" fmla="val 28900"/>
            <a:gd name="vf" fmla="val 11547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4D5E57D-F147-4250-9609-3021ACAC8CDB}">
      <dsp:nvSpPr>
        <dsp:cNvPr id="0" name=""/>
        <dsp:cNvSpPr/>
      </dsp:nvSpPr>
      <dsp:spPr>
        <a:xfrm>
          <a:off x="1013746" y="2367491"/>
          <a:ext cx="1604862"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b="0" i="0" kern="1200" dirty="0">
            <a:solidFill>
              <a:schemeClr val="tx2"/>
            </a:solidFill>
            <a:latin typeface="Bell MT" panose="02020503060305020303" pitchFamily="18" charset="0"/>
          </a:endParaRPr>
        </a:p>
        <a:p>
          <a:pPr marL="0" lvl="0" indent="0" algn="ctr" defTabSz="711200">
            <a:lnSpc>
              <a:spcPct val="90000"/>
            </a:lnSpc>
            <a:spcBef>
              <a:spcPct val="0"/>
            </a:spcBef>
            <a:spcAft>
              <a:spcPct val="35000"/>
            </a:spcAft>
            <a:buNone/>
          </a:pPr>
          <a:r>
            <a:rPr lang="en-US" sz="1600" b="0" i="0" kern="1200" dirty="0" err="1">
              <a:solidFill>
                <a:schemeClr val="tx2"/>
              </a:solidFill>
              <a:latin typeface="Bell MT" panose="02020503060305020303" pitchFamily="18" charset="0"/>
            </a:rPr>
            <a:t>Int</a:t>
          </a:r>
          <a:r>
            <a:rPr lang="en-US" sz="1600" b="0" i="0" kern="1200" dirty="0">
              <a:solidFill>
                <a:schemeClr val="tx2"/>
              </a:solidFill>
              <a:latin typeface="Bell MT" panose="02020503060305020303" pitchFamily="18" charset="0"/>
            </a:rPr>
            <a:t>’ Agreements</a:t>
          </a:r>
        </a:p>
      </dsp:txBody>
      <dsp:txXfrm>
        <a:off x="1271033" y="2575474"/>
        <a:ext cx="1090288" cy="881356"/>
      </dsp:txXfrm>
    </dsp:sp>
    <dsp:sp modelId="{57948126-2F8A-4A56-8D86-A8365CAABF9D}">
      <dsp:nvSpPr>
        <dsp:cNvPr id="0" name=""/>
        <dsp:cNvSpPr/>
      </dsp:nvSpPr>
      <dsp:spPr>
        <a:xfrm>
          <a:off x="1066381" y="796155"/>
          <a:ext cx="1499591" cy="1297322"/>
        </a:xfrm>
        <a:prstGeom prst="hexagon">
          <a:avLst>
            <a:gd name="adj" fmla="val 28570"/>
            <a:gd name="vf" fmla="val 11547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dirty="0">
              <a:solidFill>
                <a:schemeClr val="tx2"/>
              </a:solidFill>
              <a:latin typeface="Bell MT" panose="02020503060305020303" pitchFamily="18" charset="0"/>
            </a:rPr>
            <a:t>Executive</a:t>
          </a:r>
        </a:p>
      </dsp:txBody>
      <dsp:txXfrm>
        <a:off x="1314895" y="1011149"/>
        <a:ext cx="1002563" cy="8673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38C8C-405C-42D3-9333-59E6A950F151}">
      <dsp:nvSpPr>
        <dsp:cNvPr id="0" name=""/>
        <dsp:cNvSpPr/>
      </dsp:nvSpPr>
      <dsp:spPr>
        <a:xfrm>
          <a:off x="-5291522" y="317662"/>
          <a:ext cx="6301418" cy="4045195"/>
        </a:xfrm>
        <a:prstGeom prst="blockArc">
          <a:avLst>
            <a:gd name="adj1" fmla="val 18900000"/>
            <a:gd name="adj2" fmla="val 2700000"/>
            <a:gd name="adj3" fmla="val 343"/>
          </a:avLst>
        </a:prstGeom>
        <a:solidFill>
          <a:schemeClr val="accent6">
            <a:lumMod val="75000"/>
          </a:schemeClr>
        </a:solid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CDC11D-6611-428A-A7BD-C39AA832E97C}">
      <dsp:nvSpPr>
        <dsp:cNvPr id="0" name=""/>
        <dsp:cNvSpPr/>
      </dsp:nvSpPr>
      <dsp:spPr>
        <a:xfrm>
          <a:off x="689750" y="333210"/>
          <a:ext cx="10807032" cy="1201386"/>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40640" rIns="40640" bIns="40640"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n-GB" sz="1600" kern="1200" dirty="0">
              <a:latin typeface="Bell MT" panose="02020503060305020303" pitchFamily="18" charset="0"/>
            </a:rPr>
            <a:t> -The Executive Board; which is the monetary executive of Europe established via the European Council</a:t>
          </a:r>
        </a:p>
        <a:p>
          <a:pPr marL="171450" lvl="1" indent="-171450" algn="l" defTabSz="711200">
            <a:lnSpc>
              <a:spcPct val="90000"/>
            </a:lnSpc>
            <a:spcBef>
              <a:spcPct val="0"/>
            </a:spcBef>
            <a:spcAft>
              <a:spcPct val="15000"/>
            </a:spcAft>
            <a:buFont typeface="Arial" panose="020B0604020202020204" pitchFamily="34" charset="0"/>
            <a:buNone/>
          </a:pPr>
          <a:r>
            <a:rPr lang="en-GB" sz="1600" kern="1200" dirty="0">
              <a:latin typeface="Bell MT" panose="02020503060305020303" pitchFamily="18" charset="0"/>
            </a:rPr>
            <a:t>-The Supervisory Board; Supervises large banks to ensure the stability of the financial system within the Union.</a:t>
          </a:r>
        </a:p>
        <a:p>
          <a:pPr marL="171450" lvl="1" indent="-171450" algn="l" defTabSz="711200">
            <a:lnSpc>
              <a:spcPct val="90000"/>
            </a:lnSpc>
            <a:spcBef>
              <a:spcPct val="0"/>
            </a:spcBef>
            <a:spcAft>
              <a:spcPct val="15000"/>
            </a:spcAft>
            <a:buFont typeface="Arial" panose="020B0604020202020204" pitchFamily="34" charset="0"/>
            <a:buNone/>
          </a:pPr>
          <a:r>
            <a:rPr lang="en-GB" sz="1600" kern="1200" dirty="0">
              <a:latin typeface="Bell MT" panose="02020503060305020303" pitchFamily="18" charset="0"/>
            </a:rPr>
            <a:t>-The Governing Board; </a:t>
          </a:r>
          <a:r>
            <a:rPr lang="en-GB" sz="1600" kern="1200" dirty="0" err="1">
              <a:latin typeface="Bell MT" panose="02020503060305020303" pitchFamily="18" charset="0"/>
            </a:rPr>
            <a:t>Europes</a:t>
          </a:r>
          <a:r>
            <a:rPr lang="en-GB" sz="1600" kern="1200" dirty="0">
              <a:latin typeface="Bell MT" panose="02020503060305020303" pitchFamily="18" charset="0"/>
            </a:rPr>
            <a:t> money regulator. Involves the executive board and the governors of the NCB who do not represent their States. </a:t>
          </a:r>
        </a:p>
        <a:p>
          <a:pPr marL="171450" lvl="1" indent="-171450" algn="l" defTabSz="711200">
            <a:lnSpc>
              <a:spcPct val="90000"/>
            </a:lnSpc>
            <a:spcBef>
              <a:spcPct val="0"/>
            </a:spcBef>
            <a:spcAft>
              <a:spcPct val="15000"/>
            </a:spcAft>
            <a:buFont typeface="Arial" panose="020B0604020202020204" pitchFamily="34" charset="0"/>
            <a:buNone/>
          </a:pPr>
          <a:endParaRPr lang="en-GB" sz="1400" kern="1200" dirty="0">
            <a:latin typeface="Bell MT" panose="02020503060305020303" pitchFamily="18" charset="0"/>
          </a:endParaRPr>
        </a:p>
      </dsp:txBody>
      <dsp:txXfrm>
        <a:off x="689750" y="333210"/>
        <a:ext cx="10807032" cy="1201386"/>
      </dsp:txXfrm>
    </dsp:sp>
    <dsp:sp modelId="{AB09708A-FC23-4DA1-876C-AE75AA2B7C69}">
      <dsp:nvSpPr>
        <dsp:cNvPr id="0" name=""/>
        <dsp:cNvSpPr/>
      </dsp:nvSpPr>
      <dsp:spPr>
        <a:xfrm>
          <a:off x="64591" y="351039"/>
          <a:ext cx="1170130" cy="1170130"/>
        </a:xfrm>
        <a:prstGeom prst="ellipse">
          <a:avLst/>
        </a:prstGeom>
        <a:solidFill>
          <a:schemeClr val="accent6">
            <a:lumMod val="40000"/>
            <a:lumOff val="6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54A14CBB-F03B-4098-88F8-746B06785DF1}">
      <dsp:nvSpPr>
        <dsp:cNvPr id="0" name=""/>
        <dsp:cNvSpPr/>
      </dsp:nvSpPr>
      <dsp:spPr>
        <a:xfrm>
          <a:off x="989929" y="1728193"/>
          <a:ext cx="10466758" cy="1224133"/>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-The Governing Council is the central policy-making organ. </a:t>
          </a:r>
        </a:p>
        <a:p>
          <a:pPr marL="0" lvl="0" indent="0" algn="l" defTabSz="711200">
            <a:lnSpc>
              <a:spcPct val="90000"/>
            </a:lnSpc>
            <a:spcBef>
              <a:spcPct val="0"/>
            </a:spcBef>
            <a:spcAft>
              <a:spcPct val="35000"/>
            </a:spcAft>
            <a:buNone/>
          </a:pPr>
          <a:r>
            <a:rPr lang="en-US" sz="1600" kern="1200" dirty="0">
              <a:latin typeface="Bell MT" panose="02020503060305020303" pitchFamily="18" charset="0"/>
            </a:rPr>
            <a:t>-The Executive Board implements the work of the Governing Council and the Supervisory Board discharges its purpose in liaison with the General Council.</a:t>
          </a:r>
        </a:p>
        <a:p>
          <a:pPr marL="0" lvl="0" indent="0" algn="l" defTabSz="711200">
            <a:lnSpc>
              <a:spcPct val="90000"/>
            </a:lnSpc>
            <a:spcBef>
              <a:spcPct val="0"/>
            </a:spcBef>
            <a:spcAft>
              <a:spcPct val="35000"/>
            </a:spcAft>
            <a:buNone/>
          </a:pPr>
          <a:r>
            <a:rPr lang="en-US" sz="1600" kern="1200" dirty="0">
              <a:latin typeface="Bell MT" panose="02020503060305020303" pitchFamily="18" charset="0"/>
            </a:rPr>
            <a:t>-The ECB President represents the ECB, chairs the meetings of the Governing Council and the Executive Board and takes part in European Council meetings</a:t>
          </a:r>
          <a:r>
            <a:rPr lang="en-US" sz="1400" kern="1200" dirty="0">
              <a:latin typeface="Bell MT" panose="02020503060305020303" pitchFamily="18" charset="0"/>
            </a:rPr>
            <a:t>.</a:t>
          </a:r>
        </a:p>
      </dsp:txBody>
      <dsp:txXfrm>
        <a:off x="989929" y="1728193"/>
        <a:ext cx="10466758" cy="1224133"/>
      </dsp:txXfrm>
    </dsp:sp>
    <dsp:sp modelId="{91E423B1-53CC-4EB6-A8A4-C9491767BB74}">
      <dsp:nvSpPr>
        <dsp:cNvPr id="0" name=""/>
        <dsp:cNvSpPr/>
      </dsp:nvSpPr>
      <dsp:spPr>
        <a:xfrm>
          <a:off x="404864" y="1755195"/>
          <a:ext cx="1170130" cy="1170130"/>
        </a:xfrm>
        <a:prstGeom prst="ellipse">
          <a:avLst/>
        </a:prstGeom>
        <a:solidFill>
          <a:schemeClr val="accent6">
            <a:lumMod val="40000"/>
            <a:lumOff val="6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4BA83DF8-3247-40D4-B23A-AE2E4ABEEDCF}">
      <dsp:nvSpPr>
        <dsp:cNvPr id="0" name=""/>
        <dsp:cNvSpPr/>
      </dsp:nvSpPr>
      <dsp:spPr>
        <a:xfrm>
          <a:off x="649656" y="3168351"/>
          <a:ext cx="10807032" cy="1152128"/>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30480" rIns="30480" bIns="30480" numCol="1" spcCol="1270" anchor="ctr" anchorCtr="0">
          <a:noAutofit/>
        </a:bodyPr>
        <a:lstStyle/>
        <a:p>
          <a:pPr marL="0" lvl="0" indent="0" algn="l" defTabSz="533400">
            <a:lnSpc>
              <a:spcPct val="90000"/>
            </a:lnSpc>
            <a:spcBef>
              <a:spcPct val="0"/>
            </a:spcBef>
            <a:spcAft>
              <a:spcPct val="35000"/>
            </a:spcAft>
            <a:buNone/>
          </a:pPr>
          <a:endParaRPr lang="en-US" sz="1200" kern="1200" dirty="0">
            <a:latin typeface="Bell MT" panose="02020503060305020303" pitchFamily="18" charset="0"/>
          </a:endParaRPr>
        </a:p>
        <a:p>
          <a:pPr marL="0" lvl="0" indent="0" algn="l" defTabSz="533400">
            <a:lnSpc>
              <a:spcPct val="90000"/>
            </a:lnSpc>
            <a:spcBef>
              <a:spcPct val="0"/>
            </a:spcBef>
            <a:spcAft>
              <a:spcPct val="35000"/>
            </a:spcAft>
            <a:buNone/>
          </a:pPr>
          <a:r>
            <a:rPr lang="en-US" sz="1600" kern="1200" dirty="0">
              <a:latin typeface="Bell MT" panose="02020503060305020303" pitchFamily="18" charset="0"/>
            </a:rPr>
            <a:t>-The</a:t>
          </a:r>
          <a:r>
            <a:rPr lang="en-US" sz="1600" kern="1200" baseline="0" dirty="0">
              <a:latin typeface="Bell MT" panose="02020503060305020303" pitchFamily="18" charset="0"/>
            </a:rPr>
            <a:t> ECB’s primary objective is to maintain price stability. (Article 127(1) TFEU)</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-Article 127(2) and 128(1) determines the basic tasks of the </a:t>
          </a:r>
          <a:r>
            <a:rPr lang="en-US" sz="1600" kern="1200" dirty="0" err="1">
              <a:latin typeface="Bell MT" panose="02020503060305020303" pitchFamily="18" charset="0"/>
            </a:rPr>
            <a:t>organisation</a:t>
          </a:r>
          <a:r>
            <a:rPr lang="en-US" sz="1600" kern="1200" dirty="0">
              <a:latin typeface="Bell MT" panose="02020503060305020303" pitchFamily="18" charset="0"/>
            </a:rPr>
            <a:t>.</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-The European Council is the central player in external monetary relations as per Article 219 TFEU. </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-It also has an advisory role as well as per Article 282(5).</a:t>
          </a:r>
        </a:p>
        <a:p>
          <a:pPr marL="0" lvl="0" indent="0" algn="l" defTabSz="533400">
            <a:lnSpc>
              <a:spcPct val="90000"/>
            </a:lnSpc>
            <a:spcBef>
              <a:spcPct val="0"/>
            </a:spcBef>
            <a:spcAft>
              <a:spcPct val="35000"/>
            </a:spcAft>
            <a:buNone/>
          </a:pPr>
          <a:endParaRPr lang="en-US" sz="1100" kern="1200" dirty="0">
            <a:latin typeface="Bell MT" panose="02020503060305020303" pitchFamily="18" charset="0"/>
          </a:endParaRPr>
        </a:p>
      </dsp:txBody>
      <dsp:txXfrm>
        <a:off x="649656" y="3168351"/>
        <a:ext cx="10807032" cy="1152128"/>
      </dsp:txXfrm>
    </dsp:sp>
    <dsp:sp modelId="{8A0A95EF-CA73-4DD9-A545-6B5DE7CE07C3}">
      <dsp:nvSpPr>
        <dsp:cNvPr id="0" name=""/>
        <dsp:cNvSpPr/>
      </dsp:nvSpPr>
      <dsp:spPr>
        <a:xfrm>
          <a:off x="64591" y="3159351"/>
          <a:ext cx="1170130" cy="1170130"/>
        </a:xfrm>
        <a:prstGeom prst="ellipse">
          <a:avLst/>
        </a:prstGeom>
        <a:solidFill>
          <a:schemeClr val="accent6">
            <a:lumMod val="40000"/>
            <a:lumOff val="6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9/10/2018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9/10/2018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
        <p:nvSpPr>
          <p:cNvPr id="5" name="Footer Placeholder 4">
            <a:extLst>
              <a:ext uri="{FF2B5EF4-FFF2-40B4-BE49-F238E27FC236}">
                <a16:creationId xmlns:a16="http://schemas.microsoft.com/office/drawing/2014/main" id="{3C32A213-1A63-4361-BE94-C7BF1AD5E82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71130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5</a:t>
            </a:fld>
            <a:endParaRPr lang="en-US"/>
          </a:p>
        </p:txBody>
      </p:sp>
      <p:sp>
        <p:nvSpPr>
          <p:cNvPr id="5" name="Footer Placeholder 4">
            <a:extLst>
              <a:ext uri="{FF2B5EF4-FFF2-40B4-BE49-F238E27FC236}">
                <a16:creationId xmlns:a16="http://schemas.microsoft.com/office/drawing/2014/main" id="{334B1532-3672-4702-AA11-707E048DB8CA}"/>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6999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7</a:t>
            </a:fld>
            <a:endParaRPr lang="en-US"/>
          </a:p>
        </p:txBody>
      </p:sp>
      <p:sp>
        <p:nvSpPr>
          <p:cNvPr id="5" name="Footer Placeholder 4">
            <a:extLst>
              <a:ext uri="{FF2B5EF4-FFF2-40B4-BE49-F238E27FC236}">
                <a16:creationId xmlns:a16="http://schemas.microsoft.com/office/drawing/2014/main" id="{01EF7CD7-7C87-4B3C-8366-D360AFD928BA}"/>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51602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latin typeface="Bell MT" panose="02020503060305020303" pitchFamily="18" charset="0"/>
              </a:rPr>
              <a:t>The EUROPEAN UNION</a:t>
            </a:r>
          </a:p>
        </p:txBody>
      </p:sp>
      <p:sp>
        <p:nvSpPr>
          <p:cNvPr id="3" name="Subtitle 2"/>
          <p:cNvSpPr>
            <a:spLocks noGrp="1"/>
          </p:cNvSpPr>
          <p:nvPr>
            <p:ph type="subTitle" idx="1"/>
          </p:nvPr>
        </p:nvSpPr>
        <p:spPr>
          <a:xfrm>
            <a:off x="1222338" y="4876800"/>
            <a:ext cx="7848600" cy="1143000"/>
          </a:xfrm>
        </p:spPr>
        <p:txBody>
          <a:bodyPr>
            <a:normAutofit/>
          </a:bodyPr>
          <a:lstStyle/>
          <a:p>
            <a:r>
              <a:rPr lang="en-US" sz="2400" b="1" dirty="0">
                <a:latin typeface="Bell MT" panose="02020503060305020303" pitchFamily="18" charset="0"/>
              </a:rPr>
              <a:t>Union Institutions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48" y="160966"/>
            <a:ext cx="5832648" cy="1200329"/>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EUROPEAN INSTITUTIONS</a:t>
            </a:r>
          </a:p>
        </p:txBody>
      </p:sp>
      <p:sp>
        <p:nvSpPr>
          <p:cNvPr id="4" name="TextBox 3"/>
          <p:cNvSpPr txBox="1"/>
          <p:nvPr/>
        </p:nvSpPr>
        <p:spPr>
          <a:xfrm>
            <a:off x="189756" y="1669854"/>
            <a:ext cx="5688632" cy="298844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Political communities need institutions to govern its society.</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Article 13 of the TEU lists the institutions of the European Union according to the Unions legal order &amp; associated bodies.</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TEU; Title III</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TFEU; Part VI – Title I – Chapter I</a:t>
            </a:r>
          </a:p>
        </p:txBody>
      </p:sp>
      <p:sp>
        <p:nvSpPr>
          <p:cNvPr id="6" name="Rectangle 5"/>
          <p:cNvSpPr/>
          <p:nvPr/>
        </p:nvSpPr>
        <p:spPr>
          <a:xfrm>
            <a:off x="6094412" y="211648"/>
            <a:ext cx="5832648" cy="65864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GB" sz="2800" b="1" i="1" dirty="0">
                <a:latin typeface="Bell MT" panose="02020503060305020303" pitchFamily="18" charset="0"/>
              </a:rPr>
              <a:t>Article 13 of the Treaty of Lisbon</a:t>
            </a:r>
          </a:p>
          <a:p>
            <a:endParaRPr lang="en-GB" i="1" dirty="0">
              <a:latin typeface="Bell MT" panose="02020503060305020303" pitchFamily="18" charset="0"/>
            </a:endParaRPr>
          </a:p>
          <a:p>
            <a:r>
              <a:rPr lang="en-GB" sz="2400" i="1" dirty="0">
                <a:latin typeface="Bell MT" panose="02020503060305020303" pitchFamily="18" charset="0"/>
              </a:rPr>
              <a:t>The Union's institutions shall be:</a:t>
            </a:r>
          </a:p>
          <a:p>
            <a:r>
              <a:rPr lang="en-GB" sz="2400" i="1" dirty="0">
                <a:latin typeface="Bell MT" panose="02020503060305020303" pitchFamily="18" charset="0"/>
              </a:rPr>
              <a:t>— the European Parliament,</a:t>
            </a:r>
          </a:p>
          <a:p>
            <a:r>
              <a:rPr lang="en-GB" sz="2400" i="1" dirty="0">
                <a:latin typeface="Bell MT" panose="02020503060305020303" pitchFamily="18" charset="0"/>
              </a:rPr>
              <a:t>— the European Council,</a:t>
            </a:r>
          </a:p>
          <a:p>
            <a:r>
              <a:rPr lang="en-GB" sz="2400" i="1" dirty="0">
                <a:latin typeface="Bell MT" panose="02020503060305020303" pitchFamily="18" charset="0"/>
              </a:rPr>
              <a:t>— the Council,</a:t>
            </a:r>
          </a:p>
          <a:p>
            <a:r>
              <a:rPr lang="en-GB" sz="2400" i="1" dirty="0">
                <a:latin typeface="Bell MT" panose="02020503060305020303" pitchFamily="18" charset="0"/>
              </a:rPr>
              <a:t>— the European Commission (hereinafter referred to as “the Commission”),</a:t>
            </a:r>
          </a:p>
          <a:p>
            <a:r>
              <a:rPr lang="en-GB" sz="2400" i="1" dirty="0">
                <a:latin typeface="Bell MT" panose="02020503060305020303" pitchFamily="18" charset="0"/>
              </a:rPr>
              <a:t>— the Court of Justice of the European Union,</a:t>
            </a:r>
          </a:p>
          <a:p>
            <a:r>
              <a:rPr lang="en-GB" sz="2400" i="1" dirty="0">
                <a:latin typeface="Bell MT" panose="02020503060305020303" pitchFamily="18" charset="0"/>
              </a:rPr>
              <a:t>— the European Central Bank,</a:t>
            </a:r>
          </a:p>
          <a:p>
            <a:r>
              <a:rPr lang="en-GB" sz="2400" i="1" dirty="0">
                <a:latin typeface="Bell MT" panose="02020503060305020303" pitchFamily="18" charset="0"/>
              </a:rPr>
              <a:t>— the Court of Auditors</a:t>
            </a:r>
          </a:p>
          <a:p>
            <a:endParaRPr lang="en-GB" sz="2400" i="1" dirty="0">
              <a:latin typeface="Bell MT" panose="02020503060305020303" pitchFamily="18" charset="0"/>
            </a:endParaRPr>
          </a:p>
          <a:p>
            <a:r>
              <a:rPr lang="en-GB" sz="2400" i="1" dirty="0">
                <a:latin typeface="Bell MT" panose="02020503060305020303" pitchFamily="18" charset="0"/>
              </a:rPr>
              <a:t>2. Each institution shall act within the limits of the powers conferred on it in the Treaties, and in conformity with the procedures, conditions and objectives set out in them. The institutions shall practice mutual sincere cooperation…</a:t>
            </a:r>
          </a:p>
          <a:p>
            <a:endParaRPr lang="en-GB" sz="1600" i="1" dirty="0">
              <a:latin typeface="Bell MT" panose="02020503060305020303" pitchFamily="18" charset="0"/>
            </a:endParaRPr>
          </a:p>
        </p:txBody>
      </p:sp>
      <p:sp>
        <p:nvSpPr>
          <p:cNvPr id="3" name="Footer Placeholder 2">
            <a:extLst>
              <a:ext uri="{FF2B5EF4-FFF2-40B4-BE49-F238E27FC236}">
                <a16:creationId xmlns:a16="http://schemas.microsoft.com/office/drawing/2014/main" id="{7FB1E61F-3A69-4D06-BBD0-45756847FE7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736" y="145232"/>
            <a:ext cx="12179089" cy="619472"/>
          </a:xfrm>
        </p:spPr>
        <p:txBody>
          <a:bodyPr>
            <a:normAutofit fontScale="90000"/>
          </a:bodyPr>
          <a:lstStyle/>
          <a:p>
            <a:pPr algn="ctr"/>
            <a:r>
              <a:rPr lang="en-US" b="1" dirty="0">
                <a:solidFill>
                  <a:schemeClr val="tx2"/>
                </a:solidFill>
                <a:latin typeface="Bell MT" panose="02020503060305020303" pitchFamily="18" charset="0"/>
              </a:rPr>
              <a:t>PRINCIPLE OF SEPARATION OF POWERS</a:t>
            </a:r>
          </a:p>
        </p:txBody>
      </p:sp>
      <p:sp>
        <p:nvSpPr>
          <p:cNvPr id="3" name="TextBox 2"/>
          <p:cNvSpPr txBox="1"/>
          <p:nvPr/>
        </p:nvSpPr>
        <p:spPr>
          <a:xfrm>
            <a:off x="4006180" y="980728"/>
            <a:ext cx="7632848" cy="5332165"/>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According to </a:t>
            </a:r>
            <a:r>
              <a:rPr lang="en-GB" sz="2400" u="sng" dirty="0">
                <a:latin typeface="Bell MT" panose="02020503060305020303" pitchFamily="18" charset="0"/>
              </a:rPr>
              <a:t>Montesquieu</a:t>
            </a:r>
            <a:r>
              <a:rPr lang="en-GB" sz="2400" dirty="0">
                <a:latin typeface="Bell MT" panose="02020503060305020303" pitchFamily="18" charset="0"/>
              </a:rPr>
              <a:t> in 1748 there are three kinds of powers evident in every government: </a:t>
            </a:r>
          </a:p>
          <a:p>
            <a:pPr marL="1371600" lvl="2" indent="-457200">
              <a:lnSpc>
                <a:spcPct val="90000"/>
              </a:lnSpc>
              <a:buFont typeface="+mj-lt"/>
              <a:buAutoNum type="arabicPeriod"/>
            </a:pPr>
            <a:r>
              <a:rPr lang="en-GB" sz="2400" dirty="0">
                <a:latin typeface="Bell MT" panose="02020503060305020303" pitchFamily="18" charset="0"/>
              </a:rPr>
              <a:t>Legislative</a:t>
            </a:r>
          </a:p>
          <a:p>
            <a:pPr marL="1371600" lvl="2" indent="-457200">
              <a:lnSpc>
                <a:spcPct val="90000"/>
              </a:lnSpc>
              <a:buFont typeface="+mj-lt"/>
              <a:buAutoNum type="arabicPeriod"/>
            </a:pPr>
            <a:r>
              <a:rPr lang="en-GB" sz="2400" dirty="0">
                <a:latin typeface="Bell MT" panose="02020503060305020303" pitchFamily="18" charset="0"/>
              </a:rPr>
              <a:t>Executive</a:t>
            </a:r>
          </a:p>
          <a:p>
            <a:pPr marL="1371600" lvl="2" indent="-457200">
              <a:lnSpc>
                <a:spcPct val="90000"/>
              </a:lnSpc>
              <a:buFont typeface="+mj-lt"/>
              <a:buAutoNum type="arabicPeriod"/>
            </a:pPr>
            <a:r>
              <a:rPr lang="en-GB" sz="2400" dirty="0">
                <a:latin typeface="Bell MT" panose="02020503060305020303" pitchFamily="18" charset="0"/>
              </a:rPr>
              <a:t>Judiciary</a:t>
            </a:r>
          </a:p>
          <a:p>
            <a:pPr marL="342900" indent="-342900">
              <a:lnSpc>
                <a:spcPct val="90000"/>
              </a:lnSpc>
              <a:buFont typeface="Wingdings" panose="05000000000000000000" pitchFamily="2" charset="2"/>
              <a:buChar char="§"/>
            </a:pPr>
            <a:r>
              <a:rPr lang="en-GB" sz="2400" dirty="0">
                <a:latin typeface="Bell MT" panose="02020503060305020303" pitchFamily="18" charset="0"/>
              </a:rPr>
              <a:t>Judicial power, according to him, had to be separated as the judge cannot be the legislator and should the judge be the executive it could lead to tyrannical rule. </a:t>
            </a:r>
          </a:p>
          <a:p>
            <a:pPr>
              <a:lnSpc>
                <a:spcPct val="90000"/>
              </a:lnSpc>
            </a:pPr>
            <a:endParaRPr lang="en-GB" sz="2400"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latin typeface="Bell MT" panose="02020503060305020303" pitchFamily="18" charset="0"/>
              </a:rPr>
              <a:t>Two models of the Separation-of-Powers principle exist:</a:t>
            </a:r>
          </a:p>
          <a:p>
            <a:pPr marL="1371600" lvl="2" indent="-457200">
              <a:lnSpc>
                <a:spcPct val="90000"/>
              </a:lnSpc>
              <a:buFont typeface="+mj-lt"/>
              <a:buAutoNum type="arabicPeriod"/>
            </a:pPr>
            <a:r>
              <a:rPr lang="en-GB" sz="2400" u="sng" dirty="0">
                <a:latin typeface="Bell MT" panose="02020503060305020303" pitchFamily="18" charset="0"/>
              </a:rPr>
              <a:t>Complete separation</a:t>
            </a:r>
            <a:r>
              <a:rPr lang="en-GB" sz="2400" dirty="0">
                <a:latin typeface="Bell MT" panose="02020503060305020303" pitchFamily="18" charset="0"/>
              </a:rPr>
              <a:t> of functions</a:t>
            </a:r>
          </a:p>
          <a:p>
            <a:pPr marL="1371600" lvl="2" indent="-457200">
              <a:lnSpc>
                <a:spcPct val="90000"/>
              </a:lnSpc>
              <a:buFont typeface="+mj-lt"/>
              <a:buAutoNum type="arabicPeriod"/>
            </a:pPr>
            <a:r>
              <a:rPr lang="en-GB" sz="2400" u="sng" dirty="0">
                <a:latin typeface="Bell MT" panose="02020503060305020303" pitchFamily="18" charset="0"/>
              </a:rPr>
              <a:t>Cooperation</a:t>
            </a:r>
            <a:r>
              <a:rPr lang="en-GB" sz="2400" dirty="0">
                <a:latin typeface="Bell MT" panose="02020503060305020303" pitchFamily="18" charset="0"/>
              </a:rPr>
              <a:t> of functions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Union adopts </a:t>
            </a:r>
            <a:r>
              <a:rPr lang="en-GB" sz="2400" u="sng" dirty="0">
                <a:latin typeface="Bell MT" panose="02020503060305020303" pitchFamily="18" charset="0"/>
              </a:rPr>
              <a:t>the latter model </a:t>
            </a:r>
            <a:r>
              <a:rPr lang="en-GB" sz="2400" dirty="0">
                <a:latin typeface="Bell MT" panose="02020503060305020303" pitchFamily="18" charset="0"/>
              </a:rPr>
              <a:t>as identified by Montesquieu the exercise of the legislative function should involve more than one institution.</a:t>
            </a:r>
          </a:p>
          <a:p>
            <a:pPr>
              <a:lnSpc>
                <a:spcPct val="90000"/>
              </a:lnSpc>
            </a:pPr>
            <a:endParaRPr lang="en-GB" dirty="0">
              <a:latin typeface="Bell MT" panose="02020503060305020303" pitchFamily="18"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827" y="980728"/>
            <a:ext cx="3530118" cy="4236142"/>
          </a:xfrm>
          <a:prstGeom prst="rect">
            <a:avLst/>
          </a:prstGeom>
        </p:spPr>
      </p:pic>
      <p:sp>
        <p:nvSpPr>
          <p:cNvPr id="6" name="TextBox 5"/>
          <p:cNvSpPr txBox="1"/>
          <p:nvPr/>
        </p:nvSpPr>
        <p:spPr>
          <a:xfrm>
            <a:off x="444827" y="5386240"/>
            <a:ext cx="3530118" cy="982064"/>
          </a:xfrm>
          <a:prstGeom prst="rect">
            <a:avLst/>
          </a:prstGeom>
          <a:noFill/>
        </p:spPr>
        <p:txBody>
          <a:bodyPr wrap="square" rtlCol="0">
            <a:spAutoFit/>
          </a:bodyPr>
          <a:lstStyle/>
          <a:p>
            <a:pPr algn="ctr">
              <a:lnSpc>
                <a:spcPct val="90000"/>
              </a:lnSpc>
            </a:pPr>
            <a:r>
              <a:rPr lang="en-GB" sz="1600" b="1" i="1" dirty="0">
                <a:latin typeface="Bell MT" panose="02020503060305020303" pitchFamily="18" charset="0"/>
              </a:rPr>
              <a:t>Baron Charles de Montesquieu</a:t>
            </a:r>
          </a:p>
          <a:p>
            <a:pPr algn="ctr">
              <a:lnSpc>
                <a:spcPct val="90000"/>
              </a:lnSpc>
            </a:pPr>
            <a:r>
              <a:rPr lang="en-GB" sz="1600" i="1" dirty="0">
                <a:latin typeface="Bell MT" panose="02020503060305020303" pitchFamily="18" charset="0"/>
              </a:rPr>
              <a:t>“There is as yet no liberty if the power of judging be not separated from legislative power and the executive power.”</a:t>
            </a:r>
          </a:p>
        </p:txBody>
      </p:sp>
      <p:sp>
        <p:nvSpPr>
          <p:cNvPr id="2" name="Footer Placeholder 1">
            <a:extLst>
              <a:ext uri="{FF2B5EF4-FFF2-40B4-BE49-F238E27FC236}">
                <a16:creationId xmlns:a16="http://schemas.microsoft.com/office/drawing/2014/main" id="{6FA2E536-B917-40DB-9AC6-0699CE2FEA08}"/>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1170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009" y="335080"/>
            <a:ext cx="12188825" cy="656398"/>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THE EU’S SEPARATION OF POWERS</a:t>
            </a:r>
          </a:p>
        </p:txBody>
      </p:sp>
      <p:sp>
        <p:nvSpPr>
          <p:cNvPr id="12" name="TextBox 11"/>
          <p:cNvSpPr txBox="1"/>
          <p:nvPr/>
        </p:nvSpPr>
        <p:spPr>
          <a:xfrm>
            <a:off x="477788" y="1196752"/>
            <a:ext cx="4824484" cy="148232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dirty="0">
                <a:latin typeface="Bell MT" panose="02020503060305020303" pitchFamily="18" charset="0"/>
              </a:rPr>
              <a:t>The EU separates the three powers through Article 13(2) of the TEU; The inter-institutional balance principle.</a:t>
            </a:r>
          </a:p>
          <a:p>
            <a:pPr marL="342900" indent="-342900">
              <a:lnSpc>
                <a:spcPct val="90000"/>
              </a:lnSpc>
              <a:buFont typeface="Wingdings" panose="05000000000000000000" pitchFamily="2" charset="2"/>
              <a:buChar char="§"/>
            </a:pPr>
            <a:r>
              <a:rPr lang="en-GB" sz="2000" dirty="0">
                <a:latin typeface="Bell MT" panose="02020503060305020303" pitchFamily="18" charset="0"/>
              </a:rPr>
              <a:t>This contains three constitutional demands for the institutions to follow;</a:t>
            </a:r>
          </a:p>
        </p:txBody>
      </p:sp>
      <p:graphicFrame>
        <p:nvGraphicFramePr>
          <p:cNvPr id="14" name="Diagram 13"/>
          <p:cNvGraphicFramePr/>
          <p:nvPr>
            <p:extLst>
              <p:ext uri="{D42A27DB-BD31-4B8C-83A1-F6EECF244321}">
                <p14:modId xmlns:p14="http://schemas.microsoft.com/office/powerpoint/2010/main" val="689011174"/>
              </p:ext>
            </p:extLst>
          </p:nvPr>
        </p:nvGraphicFramePr>
        <p:xfrm>
          <a:off x="-386308" y="2597240"/>
          <a:ext cx="6408712" cy="426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p:cNvSpPr txBox="1"/>
          <p:nvPr/>
        </p:nvSpPr>
        <p:spPr>
          <a:xfrm>
            <a:off x="6604079" y="1196752"/>
            <a:ext cx="4530893" cy="4418517"/>
          </a:xfrm>
          <a:prstGeom prst="rect">
            <a:avLst/>
          </a:prstGeom>
          <a:noFill/>
        </p:spPr>
        <p:txBody>
          <a:bodyPr wrap="square" rtlCol="0">
            <a:spAutoFit/>
          </a:bodyPr>
          <a:lstStyle/>
          <a:p>
            <a:pPr>
              <a:lnSpc>
                <a:spcPct val="90000"/>
              </a:lnSpc>
            </a:pPr>
            <a:r>
              <a:rPr lang="en-GB" sz="2400" b="1" dirty="0">
                <a:latin typeface="Bell MT" panose="02020503060305020303" pitchFamily="18" charset="0"/>
              </a:rPr>
              <a:t>Ordinary Legislative Procedure:</a:t>
            </a:r>
          </a:p>
          <a:p>
            <a:pPr>
              <a:lnSpc>
                <a:spcPct val="90000"/>
              </a:lnSpc>
            </a:pPr>
            <a:endParaRPr lang="en-GB" sz="2400" b="1" dirty="0">
              <a:latin typeface="Bell MT" panose="02020503060305020303" pitchFamily="18" charset="0"/>
            </a:endParaRPr>
          </a:p>
          <a:p>
            <a:pPr>
              <a:lnSpc>
                <a:spcPct val="90000"/>
              </a:lnSpc>
            </a:pPr>
            <a:r>
              <a:rPr lang="en-GB" sz="2400" dirty="0">
                <a:latin typeface="Bell MT" panose="02020503060305020303" pitchFamily="18" charset="0"/>
              </a:rPr>
              <a:t>There are 3 institutions involved:</a:t>
            </a:r>
          </a:p>
          <a:p>
            <a:pPr marL="514350" indent="-514350">
              <a:lnSpc>
                <a:spcPct val="90000"/>
              </a:lnSpc>
              <a:buFont typeface="+mj-lt"/>
              <a:buAutoNum type="romanUcPeriod"/>
            </a:pPr>
            <a:r>
              <a:rPr lang="en-GB" sz="2400" i="1" dirty="0">
                <a:latin typeface="Bell MT" panose="02020503060305020303" pitchFamily="18" charset="0"/>
              </a:rPr>
              <a:t>Commission</a:t>
            </a:r>
            <a:r>
              <a:rPr lang="en-GB" sz="2400" dirty="0">
                <a:latin typeface="Bell MT" panose="02020503060305020303" pitchFamily="18" charset="0"/>
              </a:rPr>
              <a:t> must formally propose the legislative bill,</a:t>
            </a:r>
          </a:p>
          <a:p>
            <a:pPr marL="514350" indent="-514350">
              <a:lnSpc>
                <a:spcPct val="90000"/>
              </a:lnSpc>
              <a:buFont typeface="+mj-lt"/>
              <a:buAutoNum type="romanUcPeriod"/>
            </a:pPr>
            <a:r>
              <a:rPr lang="en-GB" sz="2400" i="1" dirty="0">
                <a:latin typeface="Bell MT" panose="02020503060305020303" pitchFamily="18" charset="0"/>
              </a:rPr>
              <a:t>Parliament &amp; the Council </a:t>
            </a:r>
            <a:r>
              <a:rPr lang="en-GB" sz="2400" dirty="0">
                <a:latin typeface="Bell MT" panose="02020503060305020303" pitchFamily="18" charset="0"/>
              </a:rPr>
              <a:t>must co-decide on its adoption.</a:t>
            </a:r>
          </a:p>
          <a:p>
            <a:pPr marL="514350" indent="-514350">
              <a:lnSpc>
                <a:spcPct val="90000"/>
              </a:lnSpc>
              <a:buFont typeface="+mj-lt"/>
              <a:buAutoNum type="romanUcPeriod"/>
            </a:pPr>
            <a:r>
              <a:rPr lang="en-GB" sz="2400" dirty="0">
                <a:latin typeface="Bell MT" panose="02020503060305020303" pitchFamily="18" charset="0"/>
              </a:rPr>
              <a:t>Consultation of other institutions important as well as it “</a:t>
            </a:r>
            <a:r>
              <a:rPr lang="en-GB" sz="2400" i="1" dirty="0">
                <a:latin typeface="Bell MT" panose="02020503060305020303" pitchFamily="18" charset="0"/>
              </a:rPr>
              <a:t>represents an essential factor in the institutional balance intended by the Treaties</a:t>
            </a:r>
            <a:r>
              <a:rPr lang="en-GB" sz="2400" dirty="0">
                <a:latin typeface="Bell MT" panose="02020503060305020303" pitchFamily="18" charset="0"/>
              </a:rPr>
              <a:t>.” </a:t>
            </a:r>
          </a:p>
          <a:p>
            <a:pPr>
              <a:lnSpc>
                <a:spcPct val="90000"/>
              </a:lnSpc>
            </a:pPr>
            <a:r>
              <a:rPr lang="en-GB" sz="2400" i="1" dirty="0">
                <a:latin typeface="Bell MT" panose="02020503060305020303" pitchFamily="18" charset="0"/>
              </a:rPr>
              <a:t>       Roquette Freres[1980]</a:t>
            </a:r>
          </a:p>
        </p:txBody>
      </p:sp>
      <p:cxnSp>
        <p:nvCxnSpPr>
          <p:cNvPr id="5" name="Straight Connector 4">
            <a:extLst>
              <a:ext uri="{FF2B5EF4-FFF2-40B4-BE49-F238E27FC236}">
                <a16:creationId xmlns:a16="http://schemas.microsoft.com/office/drawing/2014/main" id="{C25AC6B5-D4B2-4347-9C8D-A3D71F66397B}"/>
              </a:ext>
            </a:extLst>
          </p:cNvPr>
          <p:cNvCxnSpPr/>
          <p:nvPr/>
        </p:nvCxnSpPr>
        <p:spPr>
          <a:xfrm>
            <a:off x="5806380" y="1196752"/>
            <a:ext cx="0" cy="5184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1E5B431-8ABB-4E31-AEB4-D1427626FC30}"/>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89123"/>
            <a:ext cx="12188825" cy="925835"/>
          </a:xfrm>
        </p:spPr>
        <p:txBody>
          <a:bodyPr/>
          <a:lstStyle/>
          <a:p>
            <a:pPr algn="ctr"/>
            <a:r>
              <a:rPr lang="en-US" b="1" dirty="0">
                <a:solidFill>
                  <a:schemeClr val="tx2"/>
                </a:solidFill>
                <a:latin typeface="Bell MT" panose="02020503060305020303" pitchFamily="18" charset="0"/>
              </a:rPr>
              <a:t>Governmental powers</a:t>
            </a:r>
          </a:p>
        </p:txBody>
      </p:sp>
      <p:sp>
        <p:nvSpPr>
          <p:cNvPr id="2" name="Content Placeholder 1"/>
          <p:cNvSpPr>
            <a:spLocks noGrp="1"/>
          </p:cNvSpPr>
          <p:nvPr>
            <p:ph sz="half" idx="2"/>
          </p:nvPr>
        </p:nvSpPr>
        <p:spPr>
          <a:xfrm>
            <a:off x="500042" y="936922"/>
            <a:ext cx="6242442" cy="5921078"/>
          </a:xfrm>
        </p:spPr>
        <p:txBody>
          <a:bodyPr>
            <a:normAutofit/>
          </a:bodyPr>
          <a:lstStyle/>
          <a:p>
            <a:pPr marL="45720" indent="0">
              <a:spcBef>
                <a:spcPts val="600"/>
              </a:spcBef>
              <a:buNone/>
            </a:pPr>
            <a:r>
              <a:rPr lang="en-US" sz="2400" dirty="0">
                <a:latin typeface="Bell MT" panose="02020503060305020303" pitchFamily="18" charset="0"/>
              </a:rPr>
              <a:t>The European Treaties do not formally classify the Union’s Governmental functions according to a particular procedure. However, there are informal classifications:</a:t>
            </a:r>
          </a:p>
          <a:p>
            <a:pPr>
              <a:spcBef>
                <a:spcPts val="600"/>
              </a:spcBef>
              <a:buFont typeface="Wingdings" panose="05000000000000000000" pitchFamily="2" charset="2"/>
              <a:buChar char="§"/>
            </a:pPr>
            <a:r>
              <a:rPr lang="en-US" sz="2400" b="1" dirty="0">
                <a:latin typeface="Bell MT" panose="02020503060305020303" pitchFamily="18" charset="0"/>
              </a:rPr>
              <a:t>Legislative power</a:t>
            </a:r>
            <a:r>
              <a:rPr lang="en-US" sz="2400" dirty="0">
                <a:latin typeface="Bell MT" panose="02020503060305020303" pitchFamily="18" charset="0"/>
              </a:rPr>
              <a:t>; competence of making laws.</a:t>
            </a:r>
          </a:p>
          <a:p>
            <a:pPr>
              <a:spcBef>
                <a:spcPts val="600"/>
              </a:spcBef>
              <a:buFont typeface="Wingdings" panose="05000000000000000000" pitchFamily="2" charset="2"/>
              <a:buChar char="§"/>
            </a:pPr>
            <a:r>
              <a:rPr lang="en-US" sz="2400" b="1" dirty="0">
                <a:latin typeface="Bell MT" panose="02020503060305020303" pitchFamily="18" charset="0"/>
              </a:rPr>
              <a:t>Executive powe</a:t>
            </a:r>
            <a:r>
              <a:rPr lang="en-US" sz="2400" dirty="0">
                <a:latin typeface="Bell MT" panose="02020503060305020303" pitchFamily="18" charset="0"/>
              </a:rPr>
              <a:t>r; competence of proposing and implementing laws.</a:t>
            </a:r>
          </a:p>
          <a:p>
            <a:pPr>
              <a:spcBef>
                <a:spcPts val="600"/>
              </a:spcBef>
              <a:buFont typeface="Wingdings" panose="05000000000000000000" pitchFamily="2" charset="2"/>
              <a:buChar char="§"/>
            </a:pPr>
            <a:r>
              <a:rPr lang="en-US" sz="2400" b="1" dirty="0">
                <a:latin typeface="Bell MT" panose="02020503060305020303" pitchFamily="18" charset="0"/>
              </a:rPr>
              <a:t>Judicial power</a:t>
            </a:r>
            <a:r>
              <a:rPr lang="en-US" sz="2400" dirty="0">
                <a:latin typeface="Bell MT" panose="02020503060305020303" pitchFamily="18" charset="0"/>
              </a:rPr>
              <a:t>; competence of arbitrating laws in court.</a:t>
            </a:r>
          </a:p>
          <a:p>
            <a:pPr>
              <a:spcBef>
                <a:spcPts val="600"/>
              </a:spcBef>
              <a:buFont typeface="Wingdings" panose="05000000000000000000" pitchFamily="2" charset="2"/>
              <a:buChar char="§"/>
            </a:pPr>
            <a:r>
              <a:rPr lang="en-US" sz="2400" b="1" dirty="0">
                <a:latin typeface="Bell MT" panose="02020503060305020303" pitchFamily="18" charset="0"/>
              </a:rPr>
              <a:t>Fourth power</a:t>
            </a:r>
            <a:r>
              <a:rPr lang="en-US" sz="2400" dirty="0">
                <a:latin typeface="Bell MT" panose="02020503060305020303" pitchFamily="18" charset="0"/>
              </a:rPr>
              <a:t>; Involves the creation of “laws,”  and execution of war. (Legislative &amp; Executive) Locke,1985</a:t>
            </a:r>
          </a:p>
          <a:p>
            <a:pPr>
              <a:spcBef>
                <a:spcPts val="600"/>
              </a:spcBef>
              <a:buFont typeface="Wingdings" panose="05000000000000000000" pitchFamily="2" charset="2"/>
              <a:buChar char="§"/>
            </a:pPr>
            <a:r>
              <a:rPr lang="en-US" sz="2400" b="1" dirty="0">
                <a:latin typeface="Bell MT" panose="02020503060305020303" pitchFamily="18" charset="0"/>
              </a:rPr>
              <a:t>Fifth power</a:t>
            </a:r>
            <a:r>
              <a:rPr lang="en-US" sz="2400" dirty="0">
                <a:latin typeface="Bell MT" panose="02020503060305020303" pitchFamily="18" charset="0"/>
              </a:rPr>
              <a:t>; Governmental control of financial markets.</a:t>
            </a:r>
          </a:p>
        </p:txBody>
      </p:sp>
      <p:sp>
        <p:nvSpPr>
          <p:cNvPr id="25" name="TextBox 24"/>
          <p:cNvSpPr txBox="1"/>
          <p:nvPr/>
        </p:nvSpPr>
        <p:spPr>
          <a:xfrm>
            <a:off x="6958508" y="4581128"/>
            <a:ext cx="4472714" cy="1205330"/>
          </a:xfrm>
          <a:prstGeom prst="rect">
            <a:avLst/>
          </a:prstGeom>
          <a:noFill/>
        </p:spPr>
        <p:txBody>
          <a:bodyPr wrap="square" rtlCol="0">
            <a:spAutoFit/>
          </a:bodyPr>
          <a:lstStyle/>
          <a:p>
            <a:pPr algn="ctr">
              <a:lnSpc>
                <a:spcPct val="90000"/>
              </a:lnSpc>
            </a:pPr>
            <a:r>
              <a:rPr lang="en-GB" sz="2000" i="1" dirty="0">
                <a:latin typeface="Bell MT" panose="02020503060305020303" pitchFamily="18" charset="0"/>
              </a:rPr>
              <a:t>“The principle of institutional balance does not imply that the authors of the Treaties set up a balanced distribution of powers.” </a:t>
            </a:r>
          </a:p>
          <a:p>
            <a:pPr algn="ctr">
              <a:lnSpc>
                <a:spcPct val="90000"/>
              </a:lnSpc>
            </a:pPr>
            <a:r>
              <a:rPr lang="en-GB" sz="2000" dirty="0">
                <a:latin typeface="Bell MT" panose="02020503060305020303" pitchFamily="18" charset="0"/>
              </a:rPr>
              <a:t>Jacque, 2004</a:t>
            </a:r>
          </a:p>
        </p:txBody>
      </p:sp>
      <p:pic>
        <p:nvPicPr>
          <p:cNvPr id="39" name="Picture 3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58508" y="1484784"/>
            <a:ext cx="4472714" cy="2970628"/>
          </a:xfrm>
          <a:prstGeom prst="rect">
            <a:avLst/>
          </a:prstGeom>
        </p:spPr>
      </p:pic>
      <p:sp>
        <p:nvSpPr>
          <p:cNvPr id="3" name="Footer Placeholder 2">
            <a:extLst>
              <a:ext uri="{FF2B5EF4-FFF2-40B4-BE49-F238E27FC236}">
                <a16:creationId xmlns:a16="http://schemas.microsoft.com/office/drawing/2014/main" id="{A73013C0-8DC0-47DE-B9FB-7FDFFE3E947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63" y="-178951"/>
            <a:ext cx="11927061" cy="1015663"/>
          </a:xfrm>
        </p:spPr>
        <p:txBody>
          <a:bodyPr>
            <a:normAutofit/>
          </a:bodyPr>
          <a:lstStyle/>
          <a:p>
            <a:pPr algn="ctr"/>
            <a:r>
              <a:rPr lang="en-US" b="1" dirty="0">
                <a:latin typeface="Bell MT" panose="02020503060305020303" pitchFamily="18" charset="0"/>
              </a:rPr>
              <a:t>The European parliament</a:t>
            </a:r>
          </a:p>
        </p:txBody>
      </p:sp>
      <p:pic>
        <p:nvPicPr>
          <p:cNvPr id="7" name="Content Placeholder 6"/>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837828" y="980729"/>
            <a:ext cx="3600400" cy="4172688"/>
          </a:xfrm>
        </p:spPr>
      </p:pic>
      <p:sp>
        <p:nvSpPr>
          <p:cNvPr id="9" name="Rectangle 8"/>
          <p:cNvSpPr/>
          <p:nvPr/>
        </p:nvSpPr>
        <p:spPr>
          <a:xfrm>
            <a:off x="837827" y="5296960"/>
            <a:ext cx="3600401" cy="1323439"/>
          </a:xfrm>
          <a:prstGeom prst="rect">
            <a:avLst/>
          </a:prstGeom>
        </p:spPr>
        <p:txBody>
          <a:bodyPr wrap="square">
            <a:spAutoFit/>
          </a:bodyPr>
          <a:lstStyle/>
          <a:p>
            <a:pPr algn="ctr"/>
            <a:r>
              <a:rPr lang="en-GB" sz="2000" i="1" dirty="0">
                <a:latin typeface="Bell MT" panose="02020503060305020303" pitchFamily="18" charset="0"/>
              </a:rPr>
              <a:t>The Parliaments powers were initially auxiliary. It now is one of the main legislating bodies along with the Council.</a:t>
            </a:r>
          </a:p>
        </p:txBody>
      </p:sp>
      <p:sp>
        <p:nvSpPr>
          <p:cNvPr id="10" name="Rectangle 9">
            <a:extLst>
              <a:ext uri="{FF2B5EF4-FFF2-40B4-BE49-F238E27FC236}">
                <a16:creationId xmlns:a16="http://schemas.microsoft.com/office/drawing/2014/main" id="{845C4091-4F3B-403F-A9A9-1460B9841E79}"/>
              </a:ext>
            </a:extLst>
          </p:cNvPr>
          <p:cNvSpPr/>
          <p:nvPr/>
        </p:nvSpPr>
        <p:spPr>
          <a:xfrm>
            <a:off x="4654253" y="836712"/>
            <a:ext cx="7248372" cy="5509200"/>
          </a:xfrm>
          <a:prstGeom prst="rect">
            <a:avLst/>
          </a:prstGeom>
        </p:spPr>
        <p:txBody>
          <a:bodyPr wrap="square">
            <a:spAutoFit/>
          </a:bodyPr>
          <a:lstStyle/>
          <a:p>
            <a:r>
              <a:rPr lang="en-GB" sz="2200" b="1" dirty="0">
                <a:latin typeface="Bell MT" panose="02020503060305020303" pitchFamily="18" charset="0"/>
              </a:rPr>
              <a:t>Formation:</a:t>
            </a:r>
          </a:p>
          <a:p>
            <a:pPr marL="285750" indent="-285750">
              <a:buFont typeface="Wingdings" panose="05000000000000000000" pitchFamily="2" charset="2"/>
              <a:buChar char="§"/>
            </a:pPr>
            <a:r>
              <a:rPr lang="en-GB" sz="2200" dirty="0">
                <a:latin typeface="Bell MT" panose="02020503060305020303" pitchFamily="18" charset="0"/>
              </a:rPr>
              <a:t>Parliament to be composed of representatives of the peoples of the states. (Art 137 EEC) </a:t>
            </a:r>
          </a:p>
          <a:p>
            <a:pPr marL="285750" indent="-285750">
              <a:buFont typeface="Wingdings" panose="05000000000000000000" pitchFamily="2" charset="2"/>
              <a:buChar char="§"/>
            </a:pPr>
            <a:r>
              <a:rPr lang="en-GB" sz="2200" dirty="0">
                <a:latin typeface="Bell MT" panose="02020503060305020303" pitchFamily="18" charset="0"/>
              </a:rPr>
              <a:t>Elected through proportional representation. (Art 1(1)(3) of 1976 Act)</a:t>
            </a:r>
          </a:p>
          <a:p>
            <a:r>
              <a:rPr lang="en-GB" sz="2200" b="1" dirty="0">
                <a:latin typeface="Bell MT" panose="02020503060305020303" pitchFamily="18" charset="0"/>
              </a:rPr>
              <a:t>Composition:</a:t>
            </a:r>
          </a:p>
          <a:p>
            <a:pPr marL="285750" indent="-285750">
              <a:buFont typeface="Wingdings" panose="05000000000000000000" pitchFamily="2" charset="2"/>
              <a:buChar char="§"/>
            </a:pPr>
            <a:r>
              <a:rPr lang="en-GB" sz="2200" dirty="0">
                <a:latin typeface="Bell MT" panose="02020503060305020303" pitchFamily="18" charset="0"/>
              </a:rPr>
              <a:t>Has a maximum of 751 members.  </a:t>
            </a:r>
          </a:p>
          <a:p>
            <a:pPr marL="285750" indent="-285750">
              <a:buFont typeface="Wingdings" panose="05000000000000000000" pitchFamily="2" charset="2"/>
              <a:buChar char="§"/>
            </a:pPr>
            <a:r>
              <a:rPr lang="en-GB" sz="2200" dirty="0">
                <a:latin typeface="Bell MT" panose="02020503060305020303" pitchFamily="18" charset="0"/>
              </a:rPr>
              <a:t>Seat  distribution is degressively proportional between states. </a:t>
            </a:r>
          </a:p>
          <a:p>
            <a:pPr marL="285750" indent="-285750">
              <a:buFont typeface="Wingdings" panose="05000000000000000000" pitchFamily="2" charset="2"/>
              <a:buChar char="§"/>
            </a:pPr>
            <a:r>
              <a:rPr lang="en-GB" sz="2200" dirty="0">
                <a:latin typeface="Bell MT" panose="02020503060305020303" pitchFamily="18" charset="0"/>
              </a:rPr>
              <a:t>Democratic v. federal principle = quota range 6-96 seats for each state.</a:t>
            </a:r>
          </a:p>
          <a:p>
            <a:r>
              <a:rPr lang="en-GB" sz="2200" b="1" dirty="0">
                <a:latin typeface="Bell MT" panose="02020503060305020303" pitchFamily="18" charset="0"/>
              </a:rPr>
              <a:t>Members:</a:t>
            </a:r>
          </a:p>
          <a:p>
            <a:pPr marL="285750" indent="-285750">
              <a:buFont typeface="Wingdings" panose="05000000000000000000" pitchFamily="2" charset="2"/>
              <a:buChar char="§"/>
            </a:pPr>
            <a:r>
              <a:rPr lang="en-GB" sz="2200" dirty="0">
                <a:latin typeface="Bell MT" panose="02020503060305020303" pitchFamily="18" charset="0"/>
              </a:rPr>
              <a:t>Cannot be members of National Parliaments.  </a:t>
            </a:r>
          </a:p>
          <a:p>
            <a:pPr marL="285750" indent="-285750">
              <a:buFont typeface="Wingdings" panose="05000000000000000000" pitchFamily="2" charset="2"/>
              <a:buChar char="§"/>
            </a:pPr>
            <a:r>
              <a:rPr lang="en-GB" sz="2200" dirty="0">
                <a:latin typeface="Bell MT" panose="02020503060305020303" pitchFamily="18" charset="0"/>
              </a:rPr>
              <a:t>They are not bound by any instructions and can be members of a national political party. </a:t>
            </a:r>
          </a:p>
          <a:p>
            <a:pPr marL="285750" indent="-285750">
              <a:buFont typeface="Wingdings" panose="05000000000000000000" pitchFamily="2" charset="2"/>
              <a:buChar char="§"/>
            </a:pPr>
            <a:r>
              <a:rPr lang="en-GB" sz="2200" dirty="0">
                <a:latin typeface="Bell MT" panose="02020503060305020303" pitchFamily="18" charset="0"/>
              </a:rPr>
              <a:t>MEP’s serve a 5 year term.</a:t>
            </a:r>
          </a:p>
        </p:txBody>
      </p:sp>
      <p:sp>
        <p:nvSpPr>
          <p:cNvPr id="3" name="Footer Placeholder 2">
            <a:extLst>
              <a:ext uri="{FF2B5EF4-FFF2-40B4-BE49-F238E27FC236}">
                <a16:creationId xmlns:a16="http://schemas.microsoft.com/office/drawing/2014/main" id="{9A55E9EA-0F4E-468C-824E-C06E056253F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86" y="4114"/>
            <a:ext cx="12174639" cy="823007"/>
          </a:xfrm>
        </p:spPr>
        <p:txBody>
          <a:bodyPr>
            <a:normAutofit/>
          </a:bodyPr>
          <a:lstStyle/>
          <a:p>
            <a:pPr algn="ctr"/>
            <a:r>
              <a:rPr lang="en-US" b="1" dirty="0">
                <a:solidFill>
                  <a:schemeClr val="tx2"/>
                </a:solidFill>
                <a:latin typeface="Bell MT" panose="02020503060305020303" pitchFamily="18" charset="0"/>
              </a:rPr>
              <a:t>The European parliament</a:t>
            </a:r>
          </a:p>
        </p:txBody>
      </p:sp>
      <p:sp>
        <p:nvSpPr>
          <p:cNvPr id="3" name="TextBox 2"/>
          <p:cNvSpPr txBox="1"/>
          <p:nvPr/>
        </p:nvSpPr>
        <p:spPr>
          <a:xfrm>
            <a:off x="297808" y="919452"/>
            <a:ext cx="5292545" cy="5083315"/>
          </a:xfrm>
          <a:prstGeom prst="rect">
            <a:avLst/>
          </a:prstGeom>
          <a:noFill/>
        </p:spPr>
        <p:txBody>
          <a:bodyPr wrap="square" rtlCol="0">
            <a:spAutoFit/>
          </a:bodyPr>
          <a:lstStyle/>
          <a:p>
            <a:pPr algn="ctr">
              <a:lnSpc>
                <a:spcPct val="90000"/>
              </a:lnSpc>
            </a:pPr>
            <a:r>
              <a:rPr lang="en-GB" sz="2000" b="1" u="sng" dirty="0">
                <a:solidFill>
                  <a:schemeClr val="tx2"/>
                </a:solidFill>
                <a:latin typeface="Bell MT" panose="02020503060305020303" pitchFamily="18" charset="0"/>
              </a:rPr>
              <a:t>Internal Structure</a:t>
            </a:r>
          </a:p>
          <a:p>
            <a:pPr algn="ctr">
              <a:lnSpc>
                <a:spcPct val="90000"/>
              </a:lnSpc>
            </a:pPr>
            <a:endParaRPr lang="en-GB" sz="2000" b="1" u="sng" dirty="0">
              <a:solidFill>
                <a:schemeClr val="tx2"/>
              </a:solidFill>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Parliament acts as the plenary, however can elect its own President. </a:t>
            </a:r>
            <a:r>
              <a:rPr lang="en-GB" sz="2000" i="1" dirty="0">
                <a:latin typeface="Bell MT" panose="02020503060305020303" pitchFamily="18" charset="0"/>
              </a:rPr>
              <a:t>(Art 14(4) TEU)</a:t>
            </a:r>
          </a:p>
          <a:p>
            <a:pPr marL="342900" indent="-342900">
              <a:lnSpc>
                <a:spcPct val="90000"/>
              </a:lnSpc>
              <a:buFont typeface="Wingdings" panose="05000000000000000000" pitchFamily="2" charset="2"/>
              <a:buChar char="§"/>
            </a:pPr>
            <a:r>
              <a:rPr lang="en-GB" sz="2000" dirty="0">
                <a:latin typeface="Bell MT" panose="02020503060305020303" pitchFamily="18" charset="0"/>
              </a:rPr>
              <a:t>President is speaker for the Parliament &amp; represents the Parliament in inter-institutional/international relations. </a:t>
            </a:r>
            <a:r>
              <a:rPr lang="en-GB" sz="2000" i="1" dirty="0">
                <a:latin typeface="Bell MT" panose="02020503060305020303" pitchFamily="18" charset="0"/>
              </a:rPr>
              <a:t>(Rule 22 of Parliament Rules of Procedure)</a:t>
            </a:r>
          </a:p>
          <a:p>
            <a:pPr marL="342900" indent="-342900">
              <a:lnSpc>
                <a:spcPct val="90000"/>
              </a:lnSpc>
              <a:buFont typeface="Wingdings" panose="05000000000000000000" pitchFamily="2" charset="2"/>
              <a:buChar char="§"/>
            </a:pPr>
            <a:r>
              <a:rPr lang="en-GB" sz="2000" b="1" dirty="0">
                <a:latin typeface="Bell MT" panose="02020503060305020303" pitchFamily="18" charset="0"/>
              </a:rPr>
              <a:t>Bureau;</a:t>
            </a:r>
            <a:r>
              <a:rPr lang="en-GB" sz="2000" dirty="0">
                <a:latin typeface="Bell MT" panose="02020503060305020303" pitchFamily="18" charset="0"/>
              </a:rPr>
              <a:t> President &amp; 15 Vice-Presidents. In charge with internal organisation, financial and administrative matters of the Parliament.</a:t>
            </a:r>
          </a:p>
          <a:p>
            <a:pPr marL="342900" indent="-342900">
              <a:lnSpc>
                <a:spcPct val="90000"/>
              </a:lnSpc>
              <a:buFont typeface="Wingdings" panose="05000000000000000000" pitchFamily="2" charset="2"/>
              <a:buChar char="§"/>
            </a:pPr>
            <a:r>
              <a:rPr lang="en-GB" sz="2000" b="1" dirty="0">
                <a:latin typeface="Bell MT" panose="02020503060305020303" pitchFamily="18" charset="0"/>
              </a:rPr>
              <a:t>Conference of Presidents; </a:t>
            </a:r>
            <a:r>
              <a:rPr lang="en-GB" sz="2000" dirty="0">
                <a:latin typeface="Bell MT" panose="02020503060305020303" pitchFamily="18" charset="0"/>
              </a:rPr>
              <a:t>President &amp; Chairs of Political Parties. Tasked with deciding the parliaments work and legislative planning.</a:t>
            </a:r>
          </a:p>
          <a:p>
            <a:pPr marL="342900" indent="-342900">
              <a:lnSpc>
                <a:spcPct val="90000"/>
              </a:lnSpc>
              <a:buFont typeface="Wingdings" panose="05000000000000000000" pitchFamily="2" charset="2"/>
              <a:buChar char="§"/>
            </a:pPr>
            <a:r>
              <a:rPr lang="en-GB" sz="2000" b="1" dirty="0">
                <a:latin typeface="Bell MT" panose="02020503060305020303" pitchFamily="18" charset="0"/>
              </a:rPr>
              <a:t>Committees:</a:t>
            </a:r>
            <a:r>
              <a:rPr lang="en-GB" sz="2000" dirty="0">
                <a:latin typeface="Bell MT" panose="02020503060305020303" pitchFamily="18" charset="0"/>
              </a:rPr>
              <a:t> Decentralised organs of parliament of specialisation. Committees prepare decisions for the Plenary.</a:t>
            </a:r>
          </a:p>
        </p:txBody>
      </p:sp>
      <p:sp>
        <p:nvSpPr>
          <p:cNvPr id="7" name="Rectangle 6">
            <a:extLst>
              <a:ext uri="{FF2B5EF4-FFF2-40B4-BE49-F238E27FC236}">
                <a16:creationId xmlns:a16="http://schemas.microsoft.com/office/drawing/2014/main" id="{D9886331-0F4B-44BE-BB32-B006E6988175}"/>
              </a:ext>
            </a:extLst>
          </p:cNvPr>
          <p:cNvSpPr/>
          <p:nvPr/>
        </p:nvSpPr>
        <p:spPr>
          <a:xfrm>
            <a:off x="6253018" y="919452"/>
            <a:ext cx="5638003" cy="3421321"/>
          </a:xfrm>
          <a:prstGeom prst="rect">
            <a:avLst/>
          </a:prstGeom>
        </p:spPr>
        <p:txBody>
          <a:bodyPr wrap="square">
            <a:spAutoFit/>
          </a:bodyPr>
          <a:lstStyle/>
          <a:p>
            <a:pPr algn="ctr">
              <a:lnSpc>
                <a:spcPct val="90000"/>
              </a:lnSpc>
            </a:pPr>
            <a:r>
              <a:rPr lang="en-GB" sz="2000" b="1" u="sng" dirty="0">
                <a:solidFill>
                  <a:schemeClr val="tx2"/>
                </a:solidFill>
                <a:latin typeface="Bell MT" panose="02020503060305020303" pitchFamily="18" charset="0"/>
              </a:rPr>
              <a:t>Decision-Making &amp; Voting</a:t>
            </a:r>
          </a:p>
          <a:p>
            <a:pPr algn="ctr">
              <a:lnSpc>
                <a:spcPct val="90000"/>
              </a:lnSpc>
            </a:pPr>
            <a:endParaRPr lang="en-GB" sz="2000" b="1" u="sng" dirty="0">
              <a:solidFill>
                <a:schemeClr val="tx2"/>
              </a:solidFill>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Plenary sessions happen once a month in Strasbourg  in order to vote upon proposed legislation. (Protocol no.6 on the Location of the Seats of the Institutions)</a:t>
            </a:r>
          </a:p>
          <a:p>
            <a:pPr marL="342900" indent="-342900">
              <a:lnSpc>
                <a:spcPct val="90000"/>
              </a:lnSpc>
              <a:buFont typeface="Wingdings" panose="05000000000000000000" pitchFamily="2" charset="2"/>
              <a:buChar char="§"/>
            </a:pPr>
            <a:r>
              <a:rPr lang="en-GB" sz="2000" i="1" dirty="0">
                <a:latin typeface="Bell MT" panose="02020503060305020303" pitchFamily="18" charset="0"/>
              </a:rPr>
              <a:t>Art 231 TFEU </a:t>
            </a:r>
            <a:r>
              <a:rPr lang="en-GB" sz="2000" dirty="0">
                <a:latin typeface="Bell MT" panose="02020503060305020303" pitchFamily="18" charset="0"/>
              </a:rPr>
              <a:t>dictates decision making is conducted by a majority of votes case. The quorum is 1/3</a:t>
            </a:r>
            <a:r>
              <a:rPr lang="en-GB" sz="2000" baseline="30000" dirty="0">
                <a:latin typeface="Bell MT" panose="02020503060305020303" pitchFamily="18" charset="0"/>
              </a:rPr>
              <a:t>rd</a:t>
            </a:r>
            <a:r>
              <a:rPr lang="en-GB" sz="2000" dirty="0">
                <a:latin typeface="Bell MT" panose="02020503060305020303" pitchFamily="18" charset="0"/>
              </a:rPr>
              <a:t> of the component MEP. Double majority is required in some circumstances.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Parliament Rules &amp; Procedure 171-84 dictates the specifics regarding voting.</a:t>
            </a:r>
          </a:p>
        </p:txBody>
      </p:sp>
      <p:cxnSp>
        <p:nvCxnSpPr>
          <p:cNvPr id="9" name="Straight Connector 8">
            <a:extLst>
              <a:ext uri="{FF2B5EF4-FFF2-40B4-BE49-F238E27FC236}">
                <a16:creationId xmlns:a16="http://schemas.microsoft.com/office/drawing/2014/main" id="{DFC64364-33C0-4F47-BCAD-36962A41911D}"/>
              </a:ext>
            </a:extLst>
          </p:cNvPr>
          <p:cNvCxnSpPr>
            <a:cxnSpLocks/>
          </p:cNvCxnSpPr>
          <p:nvPr/>
        </p:nvCxnSpPr>
        <p:spPr>
          <a:xfrm>
            <a:off x="5950396" y="908720"/>
            <a:ext cx="0" cy="5760640"/>
          </a:xfrm>
          <a:prstGeom prst="line">
            <a:avLst/>
          </a:prstGeom>
          <a:ln w="19050">
            <a:solidFill>
              <a:srgbClr val="D5575A"/>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4645D7F-4D6B-466E-8368-4C133A431704}"/>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726" y="0"/>
            <a:ext cx="4898490" cy="3980107"/>
          </a:xfrm>
          <a:prstGeom prst="rect">
            <a:avLst/>
          </a:prstGeom>
        </p:spPr>
      </p:pic>
      <p:sp>
        <p:nvSpPr>
          <p:cNvPr id="2" name="Title 1"/>
          <p:cNvSpPr>
            <a:spLocks noGrp="1"/>
          </p:cNvSpPr>
          <p:nvPr>
            <p:ph type="title"/>
          </p:nvPr>
        </p:nvSpPr>
        <p:spPr>
          <a:xfrm>
            <a:off x="2443248" y="-446940"/>
            <a:ext cx="12183594" cy="2076558"/>
          </a:xfrm>
        </p:spPr>
        <p:txBody>
          <a:bodyPr>
            <a:normAutofit/>
          </a:bodyPr>
          <a:lstStyle/>
          <a:p>
            <a:pPr algn="ctr"/>
            <a:r>
              <a:rPr lang="en-GB" b="1" dirty="0">
                <a:solidFill>
                  <a:schemeClr val="tx2"/>
                </a:solidFill>
                <a:latin typeface="Bell MT" panose="02020503060305020303" pitchFamily="18" charset="0"/>
              </a:rPr>
              <a:t>Parliamentary</a:t>
            </a:r>
            <a:br>
              <a:rPr lang="en-GB" b="1" dirty="0">
                <a:solidFill>
                  <a:schemeClr val="tx2"/>
                </a:solidFill>
                <a:latin typeface="Bell MT" panose="02020503060305020303" pitchFamily="18" charset="0"/>
              </a:rPr>
            </a:br>
            <a:r>
              <a:rPr lang="en-GB" b="1" dirty="0">
                <a:solidFill>
                  <a:schemeClr val="tx2"/>
                </a:solidFill>
                <a:latin typeface="Bell MT" panose="02020503060305020303" pitchFamily="18" charset="0"/>
              </a:rPr>
              <a:t>powers</a:t>
            </a:r>
          </a:p>
        </p:txBody>
      </p:sp>
      <p:sp>
        <p:nvSpPr>
          <p:cNvPr id="7" name="TextBox 6"/>
          <p:cNvSpPr txBox="1"/>
          <p:nvPr/>
        </p:nvSpPr>
        <p:spPr>
          <a:xfrm>
            <a:off x="8617879" y="1897163"/>
            <a:ext cx="3176635" cy="70538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90000"/>
              </a:lnSpc>
              <a:spcAft>
                <a:spcPts val="600"/>
              </a:spcAft>
            </a:pPr>
            <a:r>
              <a:rPr lang="en-GB" sz="2200" b="1" dirty="0">
                <a:solidFill>
                  <a:srgbClr val="D5575A"/>
                </a:solidFill>
                <a:latin typeface="Bell MT" panose="02020503060305020303" pitchFamily="18" charset="0"/>
              </a:rPr>
              <a:t>Article 14, Treaty on the European Union</a:t>
            </a:r>
          </a:p>
        </p:txBody>
      </p:sp>
      <p:sp>
        <p:nvSpPr>
          <p:cNvPr id="8" name="Rectangle 7"/>
          <p:cNvSpPr/>
          <p:nvPr/>
        </p:nvSpPr>
        <p:spPr>
          <a:xfrm>
            <a:off x="5503387" y="1868091"/>
            <a:ext cx="2998417" cy="2616101"/>
          </a:xfrm>
          <a:prstGeom prst="rect">
            <a:avLst/>
          </a:prstGeom>
          <a:solidFill>
            <a:schemeClr val="accent6">
              <a:lumMod val="20000"/>
              <a:lumOff val="80000"/>
            </a:schemeClr>
          </a:solidFill>
        </p:spPr>
        <p:txBody>
          <a:bodyPr wrap="square">
            <a:spAutoFit/>
          </a:bodyPr>
          <a:lstStyle/>
          <a:p>
            <a:r>
              <a:rPr lang="en-GB" sz="2000" b="1" dirty="0">
                <a:solidFill>
                  <a:schemeClr val="tx2"/>
                </a:solidFill>
                <a:latin typeface="Bell MT" panose="02020503060305020303" pitchFamily="18" charset="0"/>
              </a:rPr>
              <a:t>Budgetary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European Parliament’s budgetary powers </a:t>
            </a:r>
            <a:r>
              <a:rPr lang="en-GB" sz="2000" dirty="0">
                <a:solidFill>
                  <a:schemeClr val="tx2"/>
                </a:solidFill>
                <a:latin typeface="Bell MT" panose="02020503060305020303" pitchFamily="18" charset="0"/>
              </a:rPr>
              <a:t>focussed</a:t>
            </a:r>
            <a:r>
              <a:rPr lang="en-GB" dirty="0">
                <a:solidFill>
                  <a:schemeClr val="tx2"/>
                </a:solidFill>
                <a:latin typeface="Bell MT" panose="02020503060305020303" pitchFamily="18" charset="0"/>
              </a:rPr>
              <a:t> on expenditure. </a:t>
            </a:r>
          </a:p>
          <a:p>
            <a:pPr marL="285750" indent="-285750">
              <a:buFont typeface="Arial" panose="020B0604020202020204" pitchFamily="34" charset="0"/>
              <a:buChar char="•"/>
            </a:pPr>
            <a:r>
              <a:rPr lang="en-GB" dirty="0">
                <a:solidFill>
                  <a:schemeClr val="tx2"/>
                </a:solidFill>
                <a:latin typeface="Bell MT" panose="02020503060305020303" pitchFamily="18" charset="0"/>
              </a:rPr>
              <a:t>Equal partner in establishing the Unions annual budget. (</a:t>
            </a:r>
            <a:r>
              <a:rPr lang="en-GB" i="1" dirty="0">
                <a:solidFill>
                  <a:schemeClr val="tx2"/>
                </a:solidFill>
                <a:latin typeface="Bell MT" panose="02020503060305020303" pitchFamily="18" charset="0"/>
              </a:rPr>
              <a:t>Art 314, TFEU</a:t>
            </a:r>
            <a:r>
              <a:rPr lang="en-GB" dirty="0">
                <a:solidFill>
                  <a:schemeClr val="tx2"/>
                </a:solidFill>
                <a:latin typeface="Bell MT" panose="02020503060305020303" pitchFamily="18" charset="0"/>
              </a:rPr>
              <a:t>)</a:t>
            </a:r>
          </a:p>
          <a:p>
            <a:pPr algn="ctr"/>
            <a:endParaRPr lang="en-GB" sz="1600" dirty="0">
              <a:solidFill>
                <a:schemeClr val="tx2"/>
              </a:solidFill>
              <a:latin typeface="Bell MT" panose="02020503060305020303" pitchFamily="18" charset="0"/>
            </a:endParaRPr>
          </a:p>
        </p:txBody>
      </p:sp>
      <p:sp>
        <p:nvSpPr>
          <p:cNvPr id="9" name="Rectangle 8"/>
          <p:cNvSpPr/>
          <p:nvPr/>
        </p:nvSpPr>
        <p:spPr>
          <a:xfrm>
            <a:off x="180848" y="711472"/>
            <a:ext cx="5261327" cy="3785652"/>
          </a:xfrm>
          <a:prstGeom prst="rect">
            <a:avLst/>
          </a:prstGeom>
          <a:solidFill>
            <a:schemeClr val="accent6">
              <a:lumMod val="60000"/>
              <a:lumOff val="40000"/>
            </a:schemeClr>
          </a:solidFill>
        </p:spPr>
        <p:txBody>
          <a:bodyPr wrap="square">
            <a:spAutoFit/>
          </a:bodyPr>
          <a:lstStyle/>
          <a:p>
            <a:r>
              <a:rPr lang="en-GB" sz="2400" b="1" dirty="0">
                <a:solidFill>
                  <a:schemeClr val="tx2"/>
                </a:solidFill>
                <a:latin typeface="Bell MT" panose="02020503060305020303" pitchFamily="18" charset="0"/>
              </a:rPr>
              <a:t>Legislative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Can formally/informally propose legislation (</a:t>
            </a:r>
            <a:r>
              <a:rPr lang="en-GB" i="1" dirty="0">
                <a:solidFill>
                  <a:schemeClr val="tx2"/>
                </a:solidFill>
                <a:latin typeface="Bell MT" panose="02020503060305020303" pitchFamily="18" charset="0"/>
              </a:rPr>
              <a:t>Art 225 TFEU</a:t>
            </a:r>
            <a:r>
              <a:rPr lang="en-GB" dirty="0">
                <a:solidFill>
                  <a:schemeClr val="tx2"/>
                </a:solidFill>
                <a:latin typeface="Bell MT" panose="02020503060305020303" pitchFamily="18" charset="0"/>
              </a:rPr>
              <a:t>) </a:t>
            </a:r>
          </a:p>
          <a:p>
            <a:pPr marL="285750" indent="-285750">
              <a:buFont typeface="Arial" panose="020B0604020202020204" pitchFamily="34" charset="0"/>
              <a:buChar char="•"/>
            </a:pPr>
            <a:r>
              <a:rPr lang="en-GB" b="1" dirty="0">
                <a:solidFill>
                  <a:schemeClr val="tx2"/>
                </a:solidFill>
                <a:latin typeface="Bell MT" panose="02020503060305020303" pitchFamily="18" charset="0"/>
              </a:rPr>
              <a:t>Ordinary Legislative Procedure</a:t>
            </a:r>
            <a:r>
              <a:rPr lang="en-GB" dirty="0">
                <a:solidFill>
                  <a:schemeClr val="tx2"/>
                </a:solidFill>
                <a:latin typeface="Bell MT" panose="02020503060305020303" pitchFamily="18" charset="0"/>
              </a:rPr>
              <a:t>: Joint adoption by the Parliament &amp; the Council on a proposal from the Commission.</a:t>
            </a:r>
          </a:p>
          <a:p>
            <a:pPr marL="285750" indent="-285750">
              <a:buFont typeface="Arial" panose="020B0604020202020204" pitchFamily="34" charset="0"/>
              <a:buChar char="•"/>
            </a:pPr>
            <a:r>
              <a:rPr lang="en-GB" b="1" dirty="0">
                <a:solidFill>
                  <a:schemeClr val="tx2"/>
                </a:solidFill>
                <a:latin typeface="Bell MT" panose="02020503060305020303" pitchFamily="18" charset="0"/>
              </a:rPr>
              <a:t>Special Legislative Procedure</a:t>
            </a:r>
            <a:r>
              <a:rPr lang="en-GB" dirty="0">
                <a:solidFill>
                  <a:schemeClr val="tx2"/>
                </a:solidFill>
                <a:latin typeface="Bell MT" panose="02020503060305020303" pitchFamily="18" charset="0"/>
              </a:rPr>
              <a:t>: Can result in the Parliament the dominant legislative chamber. </a:t>
            </a:r>
          </a:p>
          <a:p>
            <a:pPr marL="285750" indent="-285750">
              <a:buFont typeface="Arial" panose="020B0604020202020204" pitchFamily="34" charset="0"/>
              <a:buChar char="•"/>
            </a:pPr>
            <a:r>
              <a:rPr lang="en-GB" dirty="0">
                <a:solidFill>
                  <a:schemeClr val="tx2"/>
                </a:solidFill>
                <a:latin typeface="Bell MT" panose="02020503060305020303" pitchFamily="18" charset="0"/>
              </a:rPr>
              <a:t>Introduces the consent procedure(Parliament must give its consent before Council can adopt EU legislation.) and the  consultation procedure. (Art 22(1), Art 223(2) TFEU)</a:t>
            </a:r>
          </a:p>
          <a:p>
            <a:pPr marL="285750" indent="-285750">
              <a:buFont typeface="Arial" panose="020B0604020202020204" pitchFamily="34" charset="0"/>
              <a:buChar char="•"/>
            </a:pPr>
            <a:endParaRPr lang="en-GB" dirty="0">
              <a:solidFill>
                <a:schemeClr val="tx2"/>
              </a:solidFill>
              <a:latin typeface="Bell MT" panose="02020503060305020303" pitchFamily="18" charset="0"/>
            </a:endParaRPr>
          </a:p>
        </p:txBody>
      </p:sp>
      <p:sp>
        <p:nvSpPr>
          <p:cNvPr id="10" name="Rectangle 9"/>
          <p:cNvSpPr/>
          <p:nvPr/>
        </p:nvSpPr>
        <p:spPr>
          <a:xfrm>
            <a:off x="177483" y="4633719"/>
            <a:ext cx="8357562" cy="1846659"/>
          </a:xfrm>
          <a:prstGeom prst="rect">
            <a:avLst/>
          </a:prstGeom>
          <a:solidFill>
            <a:schemeClr val="accent6">
              <a:lumMod val="20000"/>
              <a:lumOff val="80000"/>
            </a:schemeClr>
          </a:solidFill>
        </p:spPr>
        <p:txBody>
          <a:bodyPr wrap="square">
            <a:spAutoFit/>
          </a:bodyPr>
          <a:lstStyle/>
          <a:p>
            <a:r>
              <a:rPr lang="en-GB" sz="2000" b="1" dirty="0">
                <a:solidFill>
                  <a:schemeClr val="tx2"/>
                </a:solidFill>
                <a:latin typeface="Bell MT" panose="02020503060305020303" pitchFamily="18" charset="0"/>
              </a:rPr>
              <a:t>Supervisory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The Parliament holds the Executive to account; has the power to debate, question and investigate the union bodies</a:t>
            </a:r>
          </a:p>
          <a:p>
            <a:pPr marL="285750" indent="-285750">
              <a:buFont typeface="Arial" panose="020B0604020202020204" pitchFamily="34" charset="0"/>
              <a:buChar char="•"/>
            </a:pPr>
            <a:r>
              <a:rPr lang="en-GB" dirty="0">
                <a:solidFill>
                  <a:schemeClr val="tx2"/>
                </a:solidFill>
                <a:latin typeface="Bell MT" panose="02020503060305020303" pitchFamily="18" charset="0"/>
              </a:rPr>
              <a:t>European citizens have the general right to </a:t>
            </a:r>
            <a:r>
              <a:rPr lang="en-GB" i="1" dirty="0">
                <a:solidFill>
                  <a:schemeClr val="tx2"/>
                </a:solidFill>
                <a:latin typeface="Bell MT" panose="02020503060305020303" pitchFamily="18" charset="0"/>
              </a:rPr>
              <a:t>“petition,” </a:t>
            </a:r>
            <a:r>
              <a:rPr lang="en-GB" dirty="0">
                <a:solidFill>
                  <a:schemeClr val="tx2"/>
                </a:solidFill>
                <a:latin typeface="Bell MT" panose="02020503060305020303" pitchFamily="18" charset="0"/>
              </a:rPr>
              <a:t>the Parliament and a </a:t>
            </a:r>
            <a:r>
              <a:rPr lang="en-GB" b="1" dirty="0">
                <a:solidFill>
                  <a:schemeClr val="tx2"/>
                </a:solidFill>
                <a:latin typeface="Bell MT" panose="02020503060305020303" pitchFamily="18" charset="0"/>
              </a:rPr>
              <a:t>European Ombudsman </a:t>
            </a:r>
            <a:r>
              <a:rPr lang="en-GB" dirty="0">
                <a:solidFill>
                  <a:schemeClr val="tx2"/>
                </a:solidFill>
                <a:latin typeface="Bell MT" panose="02020503060305020303" pitchFamily="18" charset="0"/>
              </a:rPr>
              <a:t>conducts inquiries on behalf of citizens into  maladministration by the Union Institutions.</a:t>
            </a:r>
          </a:p>
        </p:txBody>
      </p:sp>
      <p:sp>
        <p:nvSpPr>
          <p:cNvPr id="11" name="Rectangle 10"/>
          <p:cNvSpPr/>
          <p:nvPr/>
        </p:nvSpPr>
        <p:spPr>
          <a:xfrm>
            <a:off x="8614692" y="2770470"/>
            <a:ext cx="3179822" cy="3754874"/>
          </a:xfrm>
          <a:prstGeom prst="rect">
            <a:avLst/>
          </a:prstGeom>
          <a:solidFill>
            <a:schemeClr val="accent6">
              <a:lumMod val="60000"/>
              <a:lumOff val="40000"/>
            </a:schemeClr>
          </a:solidFill>
        </p:spPr>
        <p:txBody>
          <a:bodyPr wrap="square">
            <a:spAutoFit/>
          </a:bodyPr>
          <a:lstStyle/>
          <a:p>
            <a:r>
              <a:rPr lang="en-GB" sz="2000" b="1" dirty="0">
                <a:solidFill>
                  <a:schemeClr val="tx2"/>
                </a:solidFill>
                <a:latin typeface="Bell MT" panose="02020503060305020303" pitchFamily="18" charset="0"/>
              </a:rPr>
              <a:t>Elective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Executive is elected by the </a:t>
            </a:r>
            <a:r>
              <a:rPr lang="en-GB" sz="2000" dirty="0">
                <a:solidFill>
                  <a:schemeClr val="tx2"/>
                </a:solidFill>
                <a:latin typeface="Bell MT" panose="02020503060305020303" pitchFamily="18" charset="0"/>
              </a:rPr>
              <a:t>European</a:t>
            </a:r>
            <a:r>
              <a:rPr lang="en-GB" dirty="0">
                <a:solidFill>
                  <a:schemeClr val="tx2"/>
                </a:solidFill>
                <a:latin typeface="Bell MT" panose="02020503060305020303" pitchFamily="18" charset="0"/>
              </a:rPr>
              <a:t> Parliament. (</a:t>
            </a:r>
            <a:r>
              <a:rPr lang="en-GB" i="1" dirty="0">
                <a:solidFill>
                  <a:schemeClr val="tx2"/>
                </a:solidFill>
                <a:latin typeface="Bell MT" panose="02020503060305020303" pitchFamily="18" charset="0"/>
              </a:rPr>
              <a:t>Art 17 TEU; appointment of the Commission</a:t>
            </a:r>
            <a:r>
              <a:rPr lang="en-GB" dirty="0">
                <a:solidFill>
                  <a:schemeClr val="tx2"/>
                </a:solidFill>
                <a:latin typeface="Bell MT" panose="02020503060305020303" pitchFamily="18" charset="0"/>
              </a:rPr>
              <a:t>)</a:t>
            </a:r>
          </a:p>
          <a:p>
            <a:pPr marL="285750" indent="-285750">
              <a:buFont typeface="Arial" panose="020B0604020202020204" pitchFamily="34" charset="0"/>
              <a:buChar char="•"/>
            </a:pPr>
            <a:r>
              <a:rPr lang="en-GB" dirty="0">
                <a:solidFill>
                  <a:schemeClr val="tx2"/>
                </a:solidFill>
                <a:latin typeface="Bell MT" panose="02020503060305020303" pitchFamily="18" charset="0"/>
              </a:rPr>
              <a:t>Commission is fully appointed and is responsible to the Parliament. </a:t>
            </a:r>
          </a:p>
          <a:p>
            <a:pPr marL="285750" indent="-285750">
              <a:buFont typeface="Arial" panose="020B0604020202020204" pitchFamily="34" charset="0"/>
              <a:buChar char="•"/>
            </a:pPr>
            <a:r>
              <a:rPr lang="en-GB" dirty="0">
                <a:solidFill>
                  <a:schemeClr val="tx2"/>
                </a:solidFill>
                <a:latin typeface="Bell MT" panose="02020503060305020303" pitchFamily="18" charset="0"/>
              </a:rPr>
              <a:t>Also involved in the appointment of the Court of Auditors, the European Central Bank and some European Agencies.</a:t>
            </a:r>
          </a:p>
        </p:txBody>
      </p:sp>
      <p:sp>
        <p:nvSpPr>
          <p:cNvPr id="3" name="Footer Placeholder 2">
            <a:extLst>
              <a:ext uri="{FF2B5EF4-FFF2-40B4-BE49-F238E27FC236}">
                <a16:creationId xmlns:a16="http://schemas.microsoft.com/office/drawing/2014/main" id="{9949E3CC-56B6-49DC-9473-62210E726873}"/>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99687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8413" y="255656"/>
            <a:ext cx="12207237" cy="653064"/>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THE EUROPEAN COUNCIL</a:t>
            </a:r>
          </a:p>
        </p:txBody>
      </p:sp>
      <p:graphicFrame>
        <p:nvGraphicFramePr>
          <p:cNvPr id="10" name="Diagram 9">
            <a:extLst>
              <a:ext uri="{FF2B5EF4-FFF2-40B4-BE49-F238E27FC236}">
                <a16:creationId xmlns:a16="http://schemas.microsoft.com/office/drawing/2014/main" id="{8FE6592B-4785-443A-B025-0914090AF4AB}"/>
              </a:ext>
            </a:extLst>
          </p:cNvPr>
          <p:cNvGraphicFramePr/>
          <p:nvPr>
            <p:extLst>
              <p:ext uri="{D42A27DB-BD31-4B8C-83A1-F6EECF244321}">
                <p14:modId xmlns:p14="http://schemas.microsoft.com/office/powerpoint/2010/main" val="4257135795"/>
              </p:ext>
            </p:extLst>
          </p:nvPr>
        </p:nvGraphicFramePr>
        <p:xfrm>
          <a:off x="261764" y="781038"/>
          <a:ext cx="11377264" cy="5960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a:extLst>
              <a:ext uri="{FF2B5EF4-FFF2-40B4-BE49-F238E27FC236}">
                <a16:creationId xmlns:a16="http://schemas.microsoft.com/office/drawing/2014/main" id="{3EAE7A5C-6BF9-4EE9-887A-90624950BEB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02524" y="2294388"/>
            <a:ext cx="4805368" cy="3627510"/>
          </a:xfrm>
          <a:prstGeom prst="rect">
            <a:avLst/>
          </a:prstGeom>
        </p:spPr>
      </p:pic>
      <p:sp>
        <p:nvSpPr>
          <p:cNvPr id="2" name="Title 1"/>
          <p:cNvSpPr>
            <a:spLocks noGrp="1"/>
          </p:cNvSpPr>
          <p:nvPr>
            <p:ph type="title"/>
          </p:nvPr>
        </p:nvSpPr>
        <p:spPr>
          <a:xfrm>
            <a:off x="1" y="82708"/>
            <a:ext cx="12188824" cy="787482"/>
          </a:xfrm>
        </p:spPr>
        <p:txBody>
          <a:bodyPr/>
          <a:lstStyle/>
          <a:p>
            <a:pPr algn="ctr"/>
            <a:r>
              <a:rPr lang="en-US" b="1" dirty="0">
                <a:solidFill>
                  <a:schemeClr val="tx2"/>
                </a:solidFill>
                <a:latin typeface="Bell MT" panose="02020503060305020303" pitchFamily="18" charset="0"/>
              </a:rPr>
              <a:t>THE COUNCIL OF MINISTERS</a:t>
            </a:r>
          </a:p>
        </p:txBody>
      </p:sp>
      <p:sp>
        <p:nvSpPr>
          <p:cNvPr id="3" name="Content Placeholder 2"/>
          <p:cNvSpPr>
            <a:spLocks noGrp="1"/>
          </p:cNvSpPr>
          <p:nvPr>
            <p:ph idx="1"/>
          </p:nvPr>
        </p:nvSpPr>
        <p:spPr>
          <a:xfrm>
            <a:off x="7102524" y="5897667"/>
            <a:ext cx="4805368" cy="609674"/>
          </a:xfrm>
          <a:solidFill>
            <a:schemeClr val="tx1">
              <a:lumMod val="75000"/>
            </a:schemeClr>
          </a:solidFill>
        </p:spPr>
        <p:txBody>
          <a:bodyPr>
            <a:normAutofit lnSpcReduction="10000"/>
          </a:bodyPr>
          <a:lstStyle/>
          <a:p>
            <a:pPr marL="45720" indent="0" algn="ctr">
              <a:buNone/>
            </a:pPr>
            <a:r>
              <a:rPr lang="en-GB" sz="2000" dirty="0">
                <a:solidFill>
                  <a:schemeClr val="bg1"/>
                </a:solidFill>
                <a:latin typeface="Bell MT" panose="02020503060305020303" pitchFamily="18" charset="0"/>
              </a:rPr>
              <a:t>The Council is the </a:t>
            </a:r>
            <a:r>
              <a:rPr lang="en-GB" sz="2000" b="1" dirty="0">
                <a:solidFill>
                  <a:schemeClr val="bg1"/>
                </a:solidFill>
                <a:latin typeface="Bell MT" panose="02020503060305020303" pitchFamily="18" charset="0"/>
              </a:rPr>
              <a:t>federal</a:t>
            </a:r>
            <a:r>
              <a:rPr lang="en-GB" sz="2000" dirty="0">
                <a:solidFill>
                  <a:schemeClr val="bg1"/>
                </a:solidFill>
                <a:latin typeface="Bell MT" panose="02020503060305020303" pitchFamily="18" charset="0"/>
              </a:rPr>
              <a:t> chamber of the EU. (where national ministers meet)</a:t>
            </a:r>
          </a:p>
        </p:txBody>
      </p:sp>
      <p:sp>
        <p:nvSpPr>
          <p:cNvPr id="10" name="Arrow: Right 9"/>
          <p:cNvSpPr/>
          <p:nvPr/>
        </p:nvSpPr>
        <p:spPr>
          <a:xfrm>
            <a:off x="250938" y="955547"/>
            <a:ext cx="1080120" cy="3600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933" y="4077072"/>
            <a:ext cx="1097375" cy="396274"/>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933" y="2240638"/>
            <a:ext cx="1097375" cy="396274"/>
          </a:xfrm>
          <a:prstGeom prst="rect">
            <a:avLst/>
          </a:prstGeom>
        </p:spPr>
      </p:pic>
      <p:sp>
        <p:nvSpPr>
          <p:cNvPr id="14" name="TextBox 13"/>
          <p:cNvSpPr txBox="1"/>
          <p:nvPr/>
        </p:nvSpPr>
        <p:spPr>
          <a:xfrm>
            <a:off x="206439" y="996659"/>
            <a:ext cx="11758696" cy="1536062"/>
          </a:xfrm>
          <a:prstGeom prst="rect">
            <a:avLst/>
          </a:prstGeom>
          <a:noFill/>
        </p:spPr>
        <p:txBody>
          <a:bodyPr wrap="square" rtlCol="0">
            <a:spAutoFit/>
          </a:bodyPr>
          <a:lstStyle/>
          <a:p>
            <a:pPr>
              <a:lnSpc>
                <a:spcPct val="90000"/>
              </a:lnSpc>
            </a:pPr>
            <a:r>
              <a:rPr lang="en-GB" sz="2400" b="1" i="1" dirty="0">
                <a:latin typeface="Bell MT" panose="02020503060305020303" pitchFamily="18" charset="0"/>
              </a:rPr>
              <a:t>               Composition &amp; Configuration</a:t>
            </a:r>
          </a:p>
          <a:p>
            <a:pPr>
              <a:lnSpc>
                <a:spcPct val="90000"/>
              </a:lnSpc>
            </a:pPr>
            <a:r>
              <a:rPr lang="en-GB" sz="2000" dirty="0">
                <a:latin typeface="Bell MT" panose="02020503060305020303" pitchFamily="18" charset="0"/>
              </a:rPr>
              <a:t>Consists of a minster representing each member state’s interests. For each Council configuration the relevant national minister will represent the states in meetings. (Art 16 TEU) There are ten different configurations of Council based on subject matter.</a:t>
            </a:r>
          </a:p>
          <a:p>
            <a:pPr>
              <a:lnSpc>
                <a:spcPct val="90000"/>
              </a:lnSpc>
            </a:pPr>
            <a:endParaRPr lang="en-GB" sz="2000" b="1" i="1" dirty="0">
              <a:latin typeface="Bell MT" panose="02020503060305020303" pitchFamily="18" charset="0"/>
            </a:endParaRPr>
          </a:p>
        </p:txBody>
      </p:sp>
      <p:sp>
        <p:nvSpPr>
          <p:cNvPr id="15" name="TextBox 14"/>
          <p:cNvSpPr txBox="1"/>
          <p:nvPr/>
        </p:nvSpPr>
        <p:spPr>
          <a:xfrm flipH="1">
            <a:off x="261764" y="2262344"/>
            <a:ext cx="6605567" cy="1814728"/>
          </a:xfrm>
          <a:prstGeom prst="rect">
            <a:avLst/>
          </a:prstGeom>
          <a:noFill/>
        </p:spPr>
        <p:txBody>
          <a:bodyPr wrap="square" rtlCol="0">
            <a:spAutoFit/>
          </a:bodyPr>
          <a:lstStyle/>
          <a:p>
            <a:pPr>
              <a:lnSpc>
                <a:spcPct val="90000"/>
              </a:lnSpc>
            </a:pPr>
            <a:r>
              <a:rPr lang="en-GB" sz="2000" b="1" i="1" dirty="0">
                <a:latin typeface="Bell MT" panose="02020503060305020303" pitchFamily="18" charset="0"/>
              </a:rPr>
              <a:t>               </a:t>
            </a:r>
            <a:r>
              <a:rPr lang="en-GB" sz="2400" b="1" i="1" dirty="0">
                <a:latin typeface="Bell MT" panose="02020503060305020303" pitchFamily="18" charset="0"/>
              </a:rPr>
              <a:t>Presidency of the Council                                   </a:t>
            </a:r>
            <a:r>
              <a:rPr lang="en-GB" sz="2000" dirty="0">
                <a:latin typeface="Bell MT" panose="02020503060305020303" pitchFamily="18" charset="0"/>
              </a:rPr>
              <a:t>The Council Presidency operates under Art 16(9) TEU.  This established “team presidencies,” that rotates who is chair every 6 months. Foreign Affairs Council (exception)- High Representative. (Art 18 TEU)  The Presidency represents the Council and chairs and prepares meetings.                             </a:t>
            </a:r>
          </a:p>
        </p:txBody>
      </p:sp>
      <p:sp>
        <p:nvSpPr>
          <p:cNvPr id="16" name="TextBox 15"/>
          <p:cNvSpPr txBox="1"/>
          <p:nvPr/>
        </p:nvSpPr>
        <p:spPr>
          <a:xfrm>
            <a:off x="261764" y="4077072"/>
            <a:ext cx="6840760" cy="2368725"/>
          </a:xfrm>
          <a:prstGeom prst="rect">
            <a:avLst/>
          </a:prstGeom>
          <a:noFill/>
        </p:spPr>
        <p:txBody>
          <a:bodyPr wrap="square" rtlCol="0">
            <a:spAutoFit/>
          </a:bodyPr>
          <a:lstStyle/>
          <a:p>
            <a:pPr>
              <a:lnSpc>
                <a:spcPct val="90000"/>
              </a:lnSpc>
            </a:pPr>
            <a:r>
              <a:rPr lang="en-GB" sz="2000" b="1" i="1" dirty="0">
                <a:latin typeface="Bell MT" panose="02020503060305020303" pitchFamily="18" charset="0"/>
              </a:rPr>
              <a:t>               </a:t>
            </a:r>
            <a:r>
              <a:rPr lang="en-GB" sz="2400" b="1" i="1" dirty="0">
                <a:latin typeface="Bell MT" panose="02020503060305020303" pitchFamily="18" charset="0"/>
              </a:rPr>
              <a:t>COREPER                                                       </a:t>
            </a:r>
          </a:p>
          <a:p>
            <a:pPr>
              <a:lnSpc>
                <a:spcPct val="90000"/>
              </a:lnSpc>
            </a:pPr>
            <a:r>
              <a:rPr lang="en-GB" sz="2000" dirty="0">
                <a:latin typeface="Bell MT" panose="02020503060305020303" pitchFamily="18" charset="0"/>
              </a:rPr>
              <a:t>The Council committees; COREPER and representatives in the committees are permanent. </a:t>
            </a:r>
          </a:p>
          <a:p>
            <a:pPr>
              <a:lnSpc>
                <a:spcPct val="90000"/>
              </a:lnSpc>
            </a:pPr>
            <a:r>
              <a:rPr lang="en-GB" sz="2000" dirty="0">
                <a:latin typeface="Bell MT" panose="02020503060305020303" pitchFamily="18" charset="0"/>
              </a:rPr>
              <a:t>-COREPER II; meeting of the representatives, </a:t>
            </a:r>
          </a:p>
          <a:p>
            <a:pPr>
              <a:lnSpc>
                <a:spcPct val="90000"/>
              </a:lnSpc>
            </a:pPr>
            <a:r>
              <a:rPr lang="en-GB" sz="2000" dirty="0">
                <a:latin typeface="Bell MT" panose="02020503060305020303" pitchFamily="18" charset="0"/>
              </a:rPr>
              <a:t>-COREPER I; meeting of deputies. </a:t>
            </a:r>
          </a:p>
          <a:p>
            <a:pPr>
              <a:lnSpc>
                <a:spcPct val="90000"/>
              </a:lnSpc>
            </a:pPr>
            <a:r>
              <a:rPr lang="en-GB" sz="2000" dirty="0">
                <a:latin typeface="Bell MT" panose="02020503060305020303" pitchFamily="18" charset="0"/>
              </a:rPr>
              <a:t>They operate on instructions from Ministers and A items (agreed upon) will be authorised by the Council, B items (no agreement)will be discussed by the Ministers.  </a:t>
            </a:r>
          </a:p>
        </p:txBody>
      </p:sp>
      <p:sp>
        <p:nvSpPr>
          <p:cNvPr id="4" name="Footer Placeholder 3">
            <a:extLst>
              <a:ext uri="{FF2B5EF4-FFF2-40B4-BE49-F238E27FC236}">
                <a16:creationId xmlns:a16="http://schemas.microsoft.com/office/drawing/2014/main" id="{FC6F0E07-56AB-47E9-A54D-6996586BDFCC}"/>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551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88640"/>
            <a:ext cx="12181061" cy="605482"/>
          </a:xfrm>
        </p:spPr>
        <p:txBody>
          <a:bodyPr>
            <a:noAutofit/>
          </a:bodyPr>
          <a:lstStyle/>
          <a:p>
            <a:pPr algn="ctr"/>
            <a:r>
              <a:rPr lang="en-GB" b="1" dirty="0">
                <a:latin typeface="Bell MT" panose="02020503060305020303" pitchFamily="18" charset="0"/>
              </a:rPr>
              <a:t>Council of ministers</a:t>
            </a:r>
            <a:r>
              <a:rPr lang="en-GB" dirty="0">
                <a:latin typeface="Bell MT" panose="02020503060305020303" pitchFamily="18" charset="0"/>
              </a:rPr>
              <a:t>: decision making</a:t>
            </a:r>
          </a:p>
        </p:txBody>
      </p:sp>
      <p:sp>
        <p:nvSpPr>
          <p:cNvPr id="4" name="Arrow: Right 3"/>
          <p:cNvSpPr/>
          <p:nvPr/>
        </p:nvSpPr>
        <p:spPr>
          <a:xfrm>
            <a:off x="1308004" y="908720"/>
            <a:ext cx="9217024" cy="504056"/>
          </a:xfrm>
          <a:prstGeom prst="rightArrow">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10800000" scaled="1"/>
            <a:tileRect/>
          </a:gra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8004" y="5773843"/>
            <a:ext cx="9236241" cy="542591"/>
          </a:xfrm>
          <a:prstGeom prst="rect">
            <a:avLst/>
          </a:prstGeom>
        </p:spPr>
      </p:pic>
      <p:sp>
        <p:nvSpPr>
          <p:cNvPr id="7" name="Rectangle 6"/>
          <p:cNvSpPr/>
          <p:nvPr/>
        </p:nvSpPr>
        <p:spPr>
          <a:xfrm>
            <a:off x="1554935" y="1610706"/>
            <a:ext cx="2815631" cy="4182223"/>
          </a:xfrm>
          <a:prstGeom prst="rect">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8266" y="1565728"/>
            <a:ext cx="2470405" cy="4136517"/>
          </a:xfrm>
          <a:prstGeom prst="rect">
            <a:avLst/>
          </a:prstGeom>
        </p:spPr>
      </p:pic>
      <p:sp>
        <p:nvSpPr>
          <p:cNvPr id="11" name="Rectangle 10"/>
          <p:cNvSpPr/>
          <p:nvPr/>
        </p:nvSpPr>
        <p:spPr>
          <a:xfrm>
            <a:off x="7701347" y="1555819"/>
            <a:ext cx="2820720" cy="4146425"/>
          </a:xfrm>
          <a:prstGeom prst="rect">
            <a:avLst/>
          </a:prstGeo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a:p>
        </p:txBody>
      </p:sp>
      <p:sp>
        <p:nvSpPr>
          <p:cNvPr id="12" name="TextBox 11"/>
          <p:cNvSpPr txBox="1"/>
          <p:nvPr/>
        </p:nvSpPr>
        <p:spPr>
          <a:xfrm>
            <a:off x="1554935" y="1560772"/>
            <a:ext cx="2813196" cy="2866875"/>
          </a:xfrm>
          <a:prstGeom prst="rect">
            <a:avLst/>
          </a:prstGeom>
          <a:noFill/>
        </p:spPr>
        <p:txBody>
          <a:bodyPr wrap="square" rtlCol="0">
            <a:spAutoFit/>
          </a:bodyPr>
          <a:lstStyle/>
          <a:p>
            <a:pPr>
              <a:lnSpc>
                <a:spcPct val="90000"/>
              </a:lnSpc>
            </a:pPr>
            <a:r>
              <a:rPr lang="en-GB" sz="2000" b="1" dirty="0">
                <a:solidFill>
                  <a:schemeClr val="tx2"/>
                </a:solidFill>
                <a:latin typeface="Bell MT" panose="02020503060305020303" pitchFamily="18" charset="0"/>
              </a:rPr>
              <a:t>Working Group Stage:</a:t>
            </a:r>
          </a:p>
          <a:p>
            <a:pPr marL="285750" indent="-285750">
              <a:lnSpc>
                <a:spcPct val="90000"/>
              </a:lnSpc>
              <a:buFont typeface="Arial" panose="020B0604020202020204" pitchFamily="34" charset="0"/>
              <a:buChar char="•"/>
            </a:pPr>
            <a:r>
              <a:rPr lang="en-GB" dirty="0">
                <a:solidFill>
                  <a:schemeClr val="tx2"/>
                </a:solidFill>
                <a:latin typeface="Bell MT" panose="02020503060305020303" pitchFamily="18" charset="0"/>
              </a:rPr>
              <a:t>Attended by attaches from Permanent representatives and Member State experts.</a:t>
            </a:r>
          </a:p>
          <a:p>
            <a:pPr marL="285750" indent="-285750">
              <a:lnSpc>
                <a:spcPct val="90000"/>
              </a:lnSpc>
              <a:buFont typeface="Arial" panose="020B0604020202020204" pitchFamily="34" charset="0"/>
              <a:buChar char="•"/>
            </a:pPr>
            <a:r>
              <a:rPr lang="en-GB" dirty="0">
                <a:solidFill>
                  <a:schemeClr val="tx2"/>
                </a:solidFill>
                <a:latin typeface="Bell MT" panose="02020503060305020303" pitchFamily="18" charset="0"/>
              </a:rPr>
              <a:t>Discussions take place in parallel to Parliament and the Working Groups are advised/intervened upon  by the Commission.</a:t>
            </a:r>
          </a:p>
        </p:txBody>
      </p:sp>
      <p:sp>
        <p:nvSpPr>
          <p:cNvPr id="13" name="TextBox 12"/>
          <p:cNvSpPr txBox="1"/>
          <p:nvPr/>
        </p:nvSpPr>
        <p:spPr>
          <a:xfrm>
            <a:off x="1321076" y="989152"/>
            <a:ext cx="1224136" cy="345416"/>
          </a:xfrm>
          <a:prstGeom prst="rect">
            <a:avLst/>
          </a:prstGeom>
          <a:noFill/>
        </p:spPr>
        <p:txBody>
          <a:bodyPr wrap="square" rtlCol="0">
            <a:spAutoFit/>
          </a:bodyPr>
          <a:lstStyle/>
          <a:p>
            <a:pPr>
              <a:lnSpc>
                <a:spcPct val="90000"/>
              </a:lnSpc>
            </a:pPr>
            <a:r>
              <a:rPr lang="en-GB" i="1" dirty="0">
                <a:solidFill>
                  <a:schemeClr val="tx2"/>
                </a:solidFill>
                <a:latin typeface="Bell MT" panose="02020503060305020303" pitchFamily="18" charset="0"/>
              </a:rPr>
              <a:t>technical</a:t>
            </a:r>
          </a:p>
        </p:txBody>
      </p:sp>
      <p:sp>
        <p:nvSpPr>
          <p:cNvPr id="14" name="TextBox 13"/>
          <p:cNvSpPr txBox="1"/>
          <p:nvPr/>
        </p:nvSpPr>
        <p:spPr>
          <a:xfrm>
            <a:off x="4799792" y="1610706"/>
            <a:ext cx="2529356" cy="2862322"/>
          </a:xfrm>
          <a:prstGeom prst="rect">
            <a:avLst/>
          </a:prstGeom>
          <a:noFill/>
        </p:spPr>
        <p:txBody>
          <a:bodyPr wrap="square" rtlCol="0">
            <a:spAutoFit/>
          </a:bodyPr>
          <a:lstStyle/>
          <a:p>
            <a:pPr>
              <a:lnSpc>
                <a:spcPct val="90000"/>
              </a:lnSpc>
            </a:pPr>
            <a:r>
              <a:rPr lang="en-GB" sz="2000" b="1" dirty="0">
                <a:solidFill>
                  <a:schemeClr val="tx1">
                    <a:lumMod val="20000"/>
                    <a:lumOff val="80000"/>
                  </a:schemeClr>
                </a:solidFill>
                <a:latin typeface="Bell MT" panose="02020503060305020303" pitchFamily="18" charset="0"/>
              </a:rPr>
              <a:t>COREPER Stage:</a:t>
            </a:r>
          </a:p>
          <a:p>
            <a:pPr marL="342900" indent="-342900">
              <a:lnSpc>
                <a:spcPct val="90000"/>
              </a:lnSpc>
              <a:buFont typeface="Arial" panose="020B0604020202020204" pitchFamily="34" charset="0"/>
              <a:buChar char="•"/>
            </a:pPr>
            <a:r>
              <a:rPr lang="en-GB" dirty="0">
                <a:solidFill>
                  <a:schemeClr val="tx1">
                    <a:lumMod val="20000"/>
                    <a:lumOff val="80000"/>
                  </a:schemeClr>
                </a:solidFill>
                <a:latin typeface="Bell MT" panose="02020503060305020303" pitchFamily="18" charset="0"/>
              </a:rPr>
              <a:t>Negotiates preliminary deals to Council meetings.</a:t>
            </a:r>
          </a:p>
          <a:p>
            <a:pPr marL="342900" indent="-342900">
              <a:lnSpc>
                <a:spcPct val="90000"/>
              </a:lnSpc>
              <a:buFont typeface="Arial" panose="020B0604020202020204" pitchFamily="34" charset="0"/>
              <a:buChar char="•"/>
            </a:pPr>
            <a:r>
              <a:rPr lang="en-GB" dirty="0">
                <a:solidFill>
                  <a:schemeClr val="tx1">
                    <a:lumMod val="20000"/>
                    <a:lumOff val="80000"/>
                  </a:schemeClr>
                </a:solidFill>
                <a:latin typeface="Bell MT" panose="02020503060305020303" pitchFamily="18" charset="0"/>
              </a:rPr>
              <a:t>Trade-offs possible.</a:t>
            </a:r>
          </a:p>
          <a:p>
            <a:pPr marL="342900" indent="-342900">
              <a:lnSpc>
                <a:spcPct val="90000"/>
              </a:lnSpc>
              <a:buFont typeface="Arial" panose="020B0604020202020204" pitchFamily="34" charset="0"/>
              <a:buChar char="•"/>
            </a:pPr>
            <a:r>
              <a:rPr lang="en-GB" dirty="0">
                <a:solidFill>
                  <a:schemeClr val="tx1">
                    <a:lumMod val="20000"/>
                    <a:lumOff val="80000"/>
                  </a:schemeClr>
                </a:solidFill>
                <a:latin typeface="Bell MT" panose="02020503060305020303" pitchFamily="18" charset="0"/>
              </a:rPr>
              <a:t>COREPER II: Member state ambassadors.</a:t>
            </a:r>
          </a:p>
          <a:p>
            <a:pPr marL="342900" indent="-342900">
              <a:lnSpc>
                <a:spcPct val="90000"/>
              </a:lnSpc>
              <a:buFont typeface="Arial" panose="020B0604020202020204" pitchFamily="34" charset="0"/>
              <a:buChar char="•"/>
            </a:pPr>
            <a:r>
              <a:rPr lang="en-GB" dirty="0">
                <a:solidFill>
                  <a:schemeClr val="tx1">
                    <a:lumMod val="20000"/>
                    <a:lumOff val="80000"/>
                  </a:schemeClr>
                </a:solidFill>
                <a:latin typeface="Bell MT" panose="02020503060305020303" pitchFamily="18" charset="0"/>
              </a:rPr>
              <a:t>COREPER I: Deputy ambassadors to II.</a:t>
            </a:r>
          </a:p>
        </p:txBody>
      </p:sp>
      <p:sp>
        <p:nvSpPr>
          <p:cNvPr id="15" name="TextBox 14"/>
          <p:cNvSpPr txBox="1"/>
          <p:nvPr/>
        </p:nvSpPr>
        <p:spPr>
          <a:xfrm>
            <a:off x="7701347" y="1610706"/>
            <a:ext cx="2903852" cy="3637919"/>
          </a:xfrm>
          <a:prstGeom prst="rect">
            <a:avLst/>
          </a:prstGeom>
          <a:noFill/>
        </p:spPr>
        <p:txBody>
          <a:bodyPr wrap="square" rtlCol="0">
            <a:spAutoFit/>
          </a:bodyPr>
          <a:lstStyle/>
          <a:p>
            <a:pPr>
              <a:lnSpc>
                <a:spcPct val="90000"/>
              </a:lnSpc>
            </a:pPr>
            <a:r>
              <a:rPr lang="en-GB" sz="2000" b="1" dirty="0">
                <a:solidFill>
                  <a:schemeClr val="bg1"/>
                </a:solidFill>
                <a:latin typeface="Bell MT" panose="02020503060305020303" pitchFamily="18" charset="0"/>
              </a:rPr>
              <a:t>Council of Ministers Stage:</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Consists of relevant ministers of all member states for each configuration.</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Votes weighed in favour of population (smaller countries weighed more favourably)</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Mainly Qualified Majority voting. Unanimity for ‘sensitive’ issues</a:t>
            </a:r>
            <a:r>
              <a:rPr lang="en-GB" dirty="0">
                <a:solidFill>
                  <a:schemeClr val="tx2"/>
                </a:solidFill>
                <a:latin typeface="Bell MT" panose="02020503060305020303" pitchFamily="18" charset="0"/>
              </a:rPr>
              <a:t>.</a:t>
            </a:r>
          </a:p>
        </p:txBody>
      </p:sp>
      <p:sp>
        <p:nvSpPr>
          <p:cNvPr id="16" name="TextBox 15"/>
          <p:cNvSpPr txBox="1"/>
          <p:nvPr/>
        </p:nvSpPr>
        <p:spPr>
          <a:xfrm>
            <a:off x="3972300" y="5855196"/>
            <a:ext cx="3888431" cy="345416"/>
          </a:xfrm>
          <a:prstGeom prst="rect">
            <a:avLst/>
          </a:prstGeom>
          <a:noFill/>
        </p:spPr>
        <p:txBody>
          <a:bodyPr wrap="square" rtlCol="0">
            <a:spAutoFit/>
          </a:bodyPr>
          <a:lstStyle/>
          <a:p>
            <a:pPr algn="ctr">
              <a:lnSpc>
                <a:spcPct val="90000"/>
              </a:lnSpc>
            </a:pPr>
            <a:r>
              <a:rPr lang="en-GB" i="1" dirty="0">
                <a:solidFill>
                  <a:schemeClr val="tx2"/>
                </a:solidFill>
                <a:latin typeface="Bell MT" panose="02020503060305020303" pitchFamily="18" charset="0"/>
              </a:rPr>
              <a:t>power to influence increases</a:t>
            </a:r>
          </a:p>
        </p:txBody>
      </p:sp>
      <p:sp>
        <p:nvSpPr>
          <p:cNvPr id="17" name="Arrow: Right 16"/>
          <p:cNvSpPr/>
          <p:nvPr/>
        </p:nvSpPr>
        <p:spPr>
          <a:xfrm>
            <a:off x="4361992" y="3160775"/>
            <a:ext cx="470177" cy="288032"/>
          </a:xfrm>
          <a:prstGeom prst="rightArrow">
            <a:avLst/>
          </a:prstGeom>
          <a:solidFill>
            <a:schemeClr val="accent6">
              <a:lumMod val="20000"/>
              <a:lumOff val="80000"/>
            </a:schemeClr>
          </a:solidFill>
          <a:ln>
            <a:solidFill>
              <a:schemeClr val="accent6">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68671" y="3134045"/>
            <a:ext cx="487722" cy="323116"/>
          </a:xfrm>
          <a:prstGeom prst="rect">
            <a:avLst/>
          </a:prstGeom>
        </p:spPr>
      </p:pic>
      <p:sp>
        <p:nvSpPr>
          <p:cNvPr id="20" name="TextBox 19">
            <a:extLst>
              <a:ext uri="{FF2B5EF4-FFF2-40B4-BE49-F238E27FC236}">
                <a16:creationId xmlns:a16="http://schemas.microsoft.com/office/drawing/2014/main" id="{278BD050-81EB-43E6-A41B-A54E60782D15}"/>
              </a:ext>
            </a:extLst>
          </p:cNvPr>
          <p:cNvSpPr txBox="1"/>
          <p:nvPr/>
        </p:nvSpPr>
        <p:spPr>
          <a:xfrm>
            <a:off x="9297931" y="977664"/>
            <a:ext cx="1224136" cy="345416"/>
          </a:xfrm>
          <a:prstGeom prst="rect">
            <a:avLst/>
          </a:prstGeom>
          <a:noFill/>
        </p:spPr>
        <p:txBody>
          <a:bodyPr wrap="square" rtlCol="0">
            <a:spAutoFit/>
          </a:bodyPr>
          <a:lstStyle/>
          <a:p>
            <a:pPr>
              <a:lnSpc>
                <a:spcPct val="90000"/>
              </a:lnSpc>
            </a:pPr>
            <a:r>
              <a:rPr lang="en-GB" i="1" dirty="0">
                <a:solidFill>
                  <a:schemeClr val="tx2"/>
                </a:solidFill>
                <a:latin typeface="Bell MT" panose="02020503060305020303" pitchFamily="18" charset="0"/>
              </a:rPr>
              <a:t>political</a:t>
            </a:r>
          </a:p>
        </p:txBody>
      </p:sp>
      <p:sp>
        <p:nvSpPr>
          <p:cNvPr id="3" name="Footer Placeholder 2">
            <a:extLst>
              <a:ext uri="{FF2B5EF4-FFF2-40B4-BE49-F238E27FC236}">
                <a16:creationId xmlns:a16="http://schemas.microsoft.com/office/drawing/2014/main" id="{3910C682-D318-45CE-855C-8F7A601276C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577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764" y="260648"/>
            <a:ext cx="11521280" cy="656398"/>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COUNCIL OF MINISTERS: </a:t>
            </a:r>
            <a:r>
              <a:rPr lang="en-GB" sz="4000" dirty="0">
                <a:solidFill>
                  <a:schemeClr val="tx2"/>
                </a:solidFill>
                <a:latin typeface="Bell MT" panose="02020503060305020303" pitchFamily="18" charset="0"/>
              </a:rPr>
              <a:t>DECISION MAKING </a:t>
            </a:r>
          </a:p>
        </p:txBody>
      </p:sp>
      <p:pic>
        <p:nvPicPr>
          <p:cNvPr id="12" name="Picture 11"/>
          <p:cNvPicPr>
            <a:picLocks noChangeAspect="1"/>
          </p:cNvPicPr>
          <p:nvPr/>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8542684" y="1556792"/>
            <a:ext cx="4140460" cy="5301208"/>
          </a:xfrm>
          <a:prstGeom prst="rect">
            <a:avLst/>
          </a:prstGeom>
        </p:spPr>
      </p:pic>
      <p:sp>
        <p:nvSpPr>
          <p:cNvPr id="13" name="TextBox 12"/>
          <p:cNvSpPr txBox="1"/>
          <p:nvPr/>
        </p:nvSpPr>
        <p:spPr>
          <a:xfrm>
            <a:off x="4468139" y="939327"/>
            <a:ext cx="7527877" cy="2363724"/>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The meetings by the Council are separated into two parts, legislative activities and non-legislative activities. </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Voting conducted by Qualified Majority for majority of matters, Unanimity is required for sensitive political matters such as foreign affairs. (Art 16(3) TEU, see Art 150 TFEU for Simple majority procedure)</a:t>
            </a:r>
          </a:p>
          <a:p>
            <a:pPr marL="342900" indent="-342900">
              <a:lnSpc>
                <a:spcPct val="90000"/>
              </a:lnSpc>
              <a:buFont typeface="Arial" panose="020B0604020202020204" pitchFamily="34" charset="0"/>
              <a:buChar char="•"/>
            </a:pPr>
            <a:endParaRPr lang="en-GB" sz="2000" dirty="0">
              <a:solidFill>
                <a:schemeClr val="tx2"/>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192721777"/>
              </p:ext>
            </p:extLst>
          </p:nvPr>
        </p:nvGraphicFramePr>
        <p:xfrm>
          <a:off x="189690" y="1436561"/>
          <a:ext cx="4248472" cy="4846320"/>
        </p:xfrm>
        <a:graphic>
          <a:graphicData uri="http://schemas.openxmlformats.org/drawingml/2006/table">
            <a:tbl>
              <a:tblPr firstRow="1" bandRow="1">
                <a:tableStyleId>{93296810-A885-4BE3-A3E7-6D5BEEA58F35}</a:tableStyleId>
              </a:tblPr>
              <a:tblGrid>
                <a:gridCol w="4248472">
                  <a:extLst>
                    <a:ext uri="{9D8B030D-6E8A-4147-A177-3AD203B41FA5}">
                      <a16:colId xmlns:a16="http://schemas.microsoft.com/office/drawing/2014/main" val="1584792167"/>
                    </a:ext>
                  </a:extLst>
                </a:gridCol>
              </a:tblGrid>
              <a:tr h="332546">
                <a:tc>
                  <a:txBody>
                    <a:bodyPr/>
                    <a:lstStyle/>
                    <a:p>
                      <a:pPr algn="ctr"/>
                      <a:r>
                        <a:rPr lang="en-GB" i="1" dirty="0">
                          <a:solidFill>
                            <a:schemeClr val="tx2"/>
                          </a:solidFill>
                          <a:latin typeface="Bell MT" panose="02020503060305020303" pitchFamily="18" charset="0"/>
                        </a:rPr>
                        <a:t>Member States: Votes</a:t>
                      </a:r>
                    </a:p>
                  </a:txBody>
                  <a:tcPr/>
                </a:tc>
                <a:extLst>
                  <a:ext uri="{0D108BD9-81ED-4DB2-BD59-A6C34878D82A}">
                    <a16:rowId xmlns:a16="http://schemas.microsoft.com/office/drawing/2014/main" val="269579702"/>
                  </a:ext>
                </a:extLst>
              </a:tr>
              <a:tr h="332546">
                <a:tc>
                  <a:txBody>
                    <a:bodyPr/>
                    <a:lstStyle/>
                    <a:p>
                      <a:r>
                        <a:rPr lang="en-GB" dirty="0">
                          <a:latin typeface="Bell MT" panose="02020503060305020303" pitchFamily="18" charset="0"/>
                        </a:rPr>
                        <a:t>Germany, France, UK, Italy             29 each                                                                                                               </a:t>
                      </a:r>
                    </a:p>
                  </a:txBody>
                  <a:tcPr/>
                </a:tc>
                <a:extLst>
                  <a:ext uri="{0D108BD9-81ED-4DB2-BD59-A6C34878D82A}">
                    <a16:rowId xmlns:a16="http://schemas.microsoft.com/office/drawing/2014/main" val="2447589770"/>
                  </a:ext>
                </a:extLst>
              </a:tr>
              <a:tr h="332546">
                <a:tc>
                  <a:txBody>
                    <a:bodyPr/>
                    <a:lstStyle/>
                    <a:p>
                      <a:r>
                        <a:rPr lang="en-GB" dirty="0">
                          <a:latin typeface="Bell MT" panose="02020503060305020303" pitchFamily="18" charset="0"/>
                        </a:rPr>
                        <a:t>Spain,</a:t>
                      </a:r>
                      <a:r>
                        <a:rPr lang="en-GB" baseline="0" dirty="0">
                          <a:latin typeface="Bell MT" panose="02020503060305020303" pitchFamily="18" charset="0"/>
                        </a:rPr>
                        <a:t> Poland                                    27 each                                                                               </a:t>
                      </a:r>
                      <a:endParaRPr lang="en-GB" dirty="0">
                        <a:latin typeface="Bell MT" panose="02020503060305020303" pitchFamily="18" charset="0"/>
                      </a:endParaRPr>
                    </a:p>
                  </a:txBody>
                  <a:tcPr/>
                </a:tc>
                <a:extLst>
                  <a:ext uri="{0D108BD9-81ED-4DB2-BD59-A6C34878D82A}">
                    <a16:rowId xmlns:a16="http://schemas.microsoft.com/office/drawing/2014/main" val="2264231945"/>
                  </a:ext>
                </a:extLst>
              </a:tr>
              <a:tr h="332546">
                <a:tc>
                  <a:txBody>
                    <a:bodyPr/>
                    <a:lstStyle/>
                    <a:p>
                      <a:r>
                        <a:rPr lang="en-GB" dirty="0">
                          <a:latin typeface="Bell MT" panose="02020503060305020303" pitchFamily="18" charset="0"/>
                        </a:rPr>
                        <a:t>Romania                                           14                                                                                </a:t>
                      </a:r>
                    </a:p>
                  </a:txBody>
                  <a:tcPr/>
                </a:tc>
                <a:extLst>
                  <a:ext uri="{0D108BD9-81ED-4DB2-BD59-A6C34878D82A}">
                    <a16:rowId xmlns:a16="http://schemas.microsoft.com/office/drawing/2014/main" val="2222017673"/>
                  </a:ext>
                </a:extLst>
              </a:tr>
              <a:tr h="332546">
                <a:tc>
                  <a:txBody>
                    <a:bodyPr/>
                    <a:lstStyle/>
                    <a:p>
                      <a:r>
                        <a:rPr lang="en-GB" dirty="0">
                          <a:latin typeface="Bell MT" panose="02020503060305020303" pitchFamily="18" charset="0"/>
                        </a:rPr>
                        <a:t>Netherlands                                     13                                              </a:t>
                      </a:r>
                    </a:p>
                  </a:txBody>
                  <a:tcPr/>
                </a:tc>
                <a:extLst>
                  <a:ext uri="{0D108BD9-81ED-4DB2-BD59-A6C34878D82A}">
                    <a16:rowId xmlns:a16="http://schemas.microsoft.com/office/drawing/2014/main" val="426722390"/>
                  </a:ext>
                </a:extLst>
              </a:tr>
              <a:tr h="581955">
                <a:tc>
                  <a:txBody>
                    <a:bodyPr/>
                    <a:lstStyle/>
                    <a:p>
                      <a:r>
                        <a:rPr lang="en-GB" dirty="0">
                          <a:latin typeface="Bell MT" panose="02020503060305020303" pitchFamily="18" charset="0"/>
                        </a:rPr>
                        <a:t>Belgium, Czech</a:t>
                      </a:r>
                      <a:r>
                        <a:rPr lang="en-GB" baseline="0" dirty="0">
                          <a:latin typeface="Bell MT" panose="02020503060305020303" pitchFamily="18" charset="0"/>
                        </a:rPr>
                        <a:t> Republic, </a:t>
                      </a:r>
                    </a:p>
                    <a:p>
                      <a:r>
                        <a:rPr lang="en-GB" baseline="0" dirty="0">
                          <a:latin typeface="Bell MT" panose="02020503060305020303" pitchFamily="18" charset="0"/>
                        </a:rPr>
                        <a:t>Greece, Hungary, Portugal              12 each</a:t>
                      </a:r>
                      <a:endParaRPr lang="en-GB" dirty="0">
                        <a:latin typeface="Bell MT" panose="02020503060305020303" pitchFamily="18" charset="0"/>
                      </a:endParaRPr>
                    </a:p>
                  </a:txBody>
                  <a:tcPr/>
                </a:tc>
                <a:extLst>
                  <a:ext uri="{0D108BD9-81ED-4DB2-BD59-A6C34878D82A}">
                    <a16:rowId xmlns:a16="http://schemas.microsoft.com/office/drawing/2014/main" val="3663357598"/>
                  </a:ext>
                </a:extLst>
              </a:tr>
              <a:tr h="332546">
                <a:tc>
                  <a:txBody>
                    <a:bodyPr/>
                    <a:lstStyle/>
                    <a:p>
                      <a:r>
                        <a:rPr lang="en-GB" dirty="0">
                          <a:latin typeface="Bell MT" panose="02020503060305020303" pitchFamily="18" charset="0"/>
                        </a:rPr>
                        <a:t>Austria, Bulgaria, Sweden              </a:t>
                      </a:r>
                      <a:r>
                        <a:rPr lang="en-GB" baseline="0" dirty="0">
                          <a:latin typeface="Bell MT" panose="02020503060305020303" pitchFamily="18" charset="0"/>
                        </a:rPr>
                        <a:t>  </a:t>
                      </a:r>
                      <a:r>
                        <a:rPr lang="en-GB" dirty="0">
                          <a:latin typeface="Bell MT" panose="02020503060305020303" pitchFamily="18" charset="0"/>
                        </a:rPr>
                        <a:t>10 each                                             </a:t>
                      </a:r>
                    </a:p>
                  </a:txBody>
                  <a:tcPr/>
                </a:tc>
                <a:extLst>
                  <a:ext uri="{0D108BD9-81ED-4DB2-BD59-A6C34878D82A}">
                    <a16:rowId xmlns:a16="http://schemas.microsoft.com/office/drawing/2014/main" val="21571789"/>
                  </a:ext>
                </a:extLst>
              </a:tr>
              <a:tr h="581955">
                <a:tc>
                  <a:txBody>
                    <a:bodyPr/>
                    <a:lstStyle/>
                    <a:p>
                      <a:r>
                        <a:rPr lang="en-GB" dirty="0">
                          <a:latin typeface="Bell MT" panose="02020503060305020303" pitchFamily="18" charset="0"/>
                        </a:rPr>
                        <a:t>Croatia, Denmark, Ireland, </a:t>
                      </a:r>
                    </a:p>
                    <a:p>
                      <a:r>
                        <a:rPr lang="en-GB" dirty="0" err="1">
                          <a:latin typeface="Bell MT" panose="02020503060305020303" pitchFamily="18" charset="0"/>
                        </a:rPr>
                        <a:t>Lithania</a:t>
                      </a:r>
                      <a:r>
                        <a:rPr lang="en-GB" dirty="0">
                          <a:latin typeface="Bell MT" panose="02020503060305020303" pitchFamily="18" charset="0"/>
                        </a:rPr>
                        <a:t>, Slovakia, Finland                7</a:t>
                      </a:r>
                      <a:r>
                        <a:rPr lang="en-GB" baseline="0" dirty="0">
                          <a:latin typeface="Bell MT" panose="02020503060305020303" pitchFamily="18" charset="0"/>
                        </a:rPr>
                        <a:t> each</a:t>
                      </a:r>
                      <a:endParaRPr lang="en-GB" dirty="0">
                        <a:latin typeface="Bell MT" panose="02020503060305020303" pitchFamily="18" charset="0"/>
                      </a:endParaRPr>
                    </a:p>
                  </a:txBody>
                  <a:tcPr/>
                </a:tc>
                <a:extLst>
                  <a:ext uri="{0D108BD9-81ED-4DB2-BD59-A6C34878D82A}">
                    <a16:rowId xmlns:a16="http://schemas.microsoft.com/office/drawing/2014/main" val="2203560371"/>
                  </a:ext>
                </a:extLst>
              </a:tr>
              <a:tr h="581955">
                <a:tc>
                  <a:txBody>
                    <a:bodyPr/>
                    <a:lstStyle/>
                    <a:p>
                      <a:r>
                        <a:rPr lang="en-GB" dirty="0">
                          <a:latin typeface="Bell MT" panose="02020503060305020303" pitchFamily="18" charset="0"/>
                        </a:rPr>
                        <a:t>Cyprus, Estonia, Latvia, </a:t>
                      </a:r>
                    </a:p>
                    <a:p>
                      <a:r>
                        <a:rPr lang="en-GB" dirty="0">
                          <a:latin typeface="Bell MT" panose="02020503060305020303" pitchFamily="18" charset="0"/>
                        </a:rPr>
                        <a:t>Luxembourg,</a:t>
                      </a:r>
                      <a:r>
                        <a:rPr lang="en-GB" baseline="0" dirty="0">
                          <a:latin typeface="Bell MT" panose="02020503060305020303" pitchFamily="18" charset="0"/>
                        </a:rPr>
                        <a:t> Slovenia                       4 each</a:t>
                      </a:r>
                      <a:endParaRPr lang="en-GB" dirty="0">
                        <a:latin typeface="Bell MT" panose="02020503060305020303" pitchFamily="18" charset="0"/>
                      </a:endParaRPr>
                    </a:p>
                  </a:txBody>
                  <a:tcPr/>
                </a:tc>
                <a:extLst>
                  <a:ext uri="{0D108BD9-81ED-4DB2-BD59-A6C34878D82A}">
                    <a16:rowId xmlns:a16="http://schemas.microsoft.com/office/drawing/2014/main" val="1391796434"/>
                  </a:ext>
                </a:extLst>
              </a:tr>
              <a:tr h="332546">
                <a:tc>
                  <a:txBody>
                    <a:bodyPr/>
                    <a:lstStyle/>
                    <a:p>
                      <a:r>
                        <a:rPr lang="en-GB" dirty="0">
                          <a:latin typeface="Bell MT" panose="02020503060305020303" pitchFamily="18" charset="0"/>
                        </a:rPr>
                        <a:t>Malta                                                 3                                           </a:t>
                      </a:r>
                    </a:p>
                  </a:txBody>
                  <a:tcPr/>
                </a:tc>
                <a:extLst>
                  <a:ext uri="{0D108BD9-81ED-4DB2-BD59-A6C34878D82A}">
                    <a16:rowId xmlns:a16="http://schemas.microsoft.com/office/drawing/2014/main" val="1873594298"/>
                  </a:ext>
                </a:extLst>
              </a:tr>
              <a:tr h="332546">
                <a:tc>
                  <a:txBody>
                    <a:bodyPr/>
                    <a:lstStyle/>
                    <a:p>
                      <a:pPr algn="ctr"/>
                      <a:r>
                        <a:rPr lang="en-GB" b="1" i="1" dirty="0">
                          <a:solidFill>
                            <a:schemeClr val="tx2"/>
                          </a:solidFill>
                          <a:latin typeface="Bell MT" panose="02020503060305020303" pitchFamily="18" charset="0"/>
                        </a:rPr>
                        <a:t>Qualified Majority: 260/352</a:t>
                      </a:r>
                    </a:p>
                  </a:txBody>
                  <a:tcPr>
                    <a:solidFill>
                      <a:schemeClr val="accent6"/>
                    </a:solidFill>
                  </a:tcPr>
                </a:tc>
                <a:extLst>
                  <a:ext uri="{0D108BD9-81ED-4DB2-BD59-A6C34878D82A}">
                    <a16:rowId xmlns:a16="http://schemas.microsoft.com/office/drawing/2014/main" val="594514338"/>
                  </a:ext>
                </a:extLst>
              </a:tr>
            </a:tbl>
          </a:graphicData>
        </a:graphic>
      </p:graphicFrame>
      <p:sp>
        <p:nvSpPr>
          <p:cNvPr id="16" name="TextBox 15"/>
          <p:cNvSpPr txBox="1"/>
          <p:nvPr/>
        </p:nvSpPr>
        <p:spPr>
          <a:xfrm>
            <a:off x="4438162" y="2924944"/>
            <a:ext cx="5544682" cy="374871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b="1" dirty="0">
                <a:solidFill>
                  <a:schemeClr val="tx2"/>
                </a:solidFill>
                <a:latin typeface="Bell MT" panose="02020503060305020303" pitchFamily="18" charset="0"/>
              </a:rPr>
              <a:t>Ioannina Compromise</a:t>
            </a:r>
            <a:r>
              <a:rPr lang="en-GB" sz="2400" dirty="0">
                <a:solidFill>
                  <a:schemeClr val="tx2"/>
                </a:solidFill>
                <a:latin typeface="Bell MT" panose="02020503060305020303" pitchFamily="18" charset="0"/>
              </a:rPr>
              <a:t>; Council is under an obligation when a fourth of the States representing a fifth of the Union opposes a decision; deliberations are to continue.</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The </a:t>
            </a:r>
            <a:r>
              <a:rPr lang="en-GB" sz="2400" b="1" dirty="0">
                <a:solidFill>
                  <a:schemeClr val="tx2"/>
                </a:solidFill>
                <a:latin typeface="Bell MT" panose="02020503060305020303" pitchFamily="18" charset="0"/>
              </a:rPr>
              <a:t>Luxembourg Compromise </a:t>
            </a:r>
            <a:r>
              <a:rPr lang="en-GB" sz="2400" dirty="0">
                <a:solidFill>
                  <a:schemeClr val="tx2"/>
                </a:solidFill>
                <a:latin typeface="Bell MT" panose="02020503060305020303" pitchFamily="18" charset="0"/>
              </a:rPr>
              <a:t>allows a state due to reasons of national interest to impose a no vote in the Council of Ministers and the matter to be referred to the European Council for an unanimous vote.</a:t>
            </a:r>
            <a:endParaRPr lang="en-GB" sz="2400" dirty="0">
              <a:solidFill>
                <a:schemeClr val="tx2"/>
              </a:solidFill>
            </a:endParaRPr>
          </a:p>
        </p:txBody>
      </p:sp>
      <p:sp>
        <p:nvSpPr>
          <p:cNvPr id="3" name="Footer Placeholder 2">
            <a:extLst>
              <a:ext uri="{FF2B5EF4-FFF2-40B4-BE49-F238E27FC236}">
                <a16:creationId xmlns:a16="http://schemas.microsoft.com/office/drawing/2014/main" id="{2BB97383-81BF-48ED-9316-5A27CA7085D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116632"/>
            <a:ext cx="12188825" cy="656398"/>
          </a:xfrm>
          <a:prstGeom prst="rect">
            <a:avLst/>
          </a:prstGeom>
        </p:spPr>
        <p:txBody>
          <a:bodyPr wrap="square">
            <a:spAutoFit/>
          </a:bodyPr>
          <a:lstStyle/>
          <a:p>
            <a:pPr lvl="0" algn="ctr">
              <a:lnSpc>
                <a:spcPct val="90000"/>
              </a:lnSpc>
            </a:pPr>
            <a:r>
              <a:rPr lang="en-GB" sz="4000" dirty="0">
                <a:solidFill>
                  <a:schemeClr val="tx2">
                    <a:lumMod val="85000"/>
                    <a:lumOff val="15000"/>
                  </a:schemeClr>
                </a:solidFill>
                <a:latin typeface="Bell MT" panose="02020503060305020303" pitchFamily="18" charset="0"/>
              </a:rPr>
              <a:t>COUNCIL OF MINISTERS; POWERS</a:t>
            </a:r>
          </a:p>
        </p:txBody>
      </p:sp>
      <p:sp>
        <p:nvSpPr>
          <p:cNvPr id="4" name="Rectangle: Rounded Corners 3"/>
          <p:cNvSpPr/>
          <p:nvPr/>
        </p:nvSpPr>
        <p:spPr>
          <a:xfrm>
            <a:off x="189756" y="757903"/>
            <a:ext cx="11881319" cy="748212"/>
          </a:xfrm>
          <a:prstGeom prst="roundRect">
            <a:avLst/>
          </a:prstGeom>
          <a:solidFill>
            <a:schemeClr val="accent6">
              <a:lumMod val="20000"/>
              <a:lumOff val="80000"/>
            </a:schemeClr>
          </a:solidFill>
          <a:ln>
            <a:solidFill>
              <a:schemeClr val="accent6">
                <a:lumMod val="60000"/>
                <a:lumOff val="4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i="1" dirty="0">
                <a:solidFill>
                  <a:schemeClr val="tx2"/>
                </a:solidFill>
                <a:latin typeface="Bell MT" panose="02020503060305020303" pitchFamily="18" charset="0"/>
              </a:rPr>
              <a:t>“The Council shall jointly with the European Parliament, exercise legislative and budgetary functions. It shall not carry out policy-making and coordinating functions as laid down in the treaties.” </a:t>
            </a:r>
            <a:r>
              <a:rPr lang="en-GB" dirty="0">
                <a:solidFill>
                  <a:schemeClr val="tx2"/>
                </a:solidFill>
                <a:latin typeface="Bell MT" panose="02020503060305020303" pitchFamily="18" charset="0"/>
              </a:rPr>
              <a:t>Article 16(1) TEU</a:t>
            </a:r>
            <a:endParaRPr lang="en-GB" i="1" dirty="0">
              <a:solidFill>
                <a:schemeClr val="tx2"/>
              </a:solidFill>
              <a:latin typeface="Bell MT" panose="02020503060305020303" pitchFamily="18" charset="0"/>
            </a:endParaRPr>
          </a:p>
        </p:txBody>
      </p:sp>
      <p:graphicFrame>
        <p:nvGraphicFramePr>
          <p:cNvPr id="5" name="Diagram 4"/>
          <p:cNvGraphicFramePr/>
          <p:nvPr>
            <p:extLst>
              <p:ext uri="{D42A27DB-BD31-4B8C-83A1-F6EECF244321}">
                <p14:modId xmlns:p14="http://schemas.microsoft.com/office/powerpoint/2010/main" val="4258160034"/>
              </p:ext>
            </p:extLst>
          </p:nvPr>
        </p:nvGraphicFramePr>
        <p:xfrm>
          <a:off x="2638028" y="1801941"/>
          <a:ext cx="6336704" cy="4462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6886500" y="1740080"/>
            <a:ext cx="5590357" cy="646331"/>
          </a:xfrm>
          <a:prstGeom prst="rect">
            <a:avLst/>
          </a:prstGeom>
          <a:noFill/>
        </p:spPr>
        <p:txBody>
          <a:bodyPr wrap="square" rtlCol="0">
            <a:spAutoFit/>
          </a:bodyPr>
          <a:lstStyle/>
          <a:p>
            <a:pPr>
              <a:lnSpc>
                <a:spcPct val="90000"/>
              </a:lnSpc>
            </a:pPr>
            <a:r>
              <a:rPr lang="en-GB" sz="1900" dirty="0">
                <a:latin typeface="Bell MT" panose="02020503060305020303" pitchFamily="18" charset="0"/>
              </a:rPr>
              <a:t>Co-legislator and still required to legislate </a:t>
            </a:r>
          </a:p>
          <a:p>
            <a:pPr>
              <a:lnSpc>
                <a:spcPct val="90000"/>
              </a:lnSpc>
            </a:pPr>
            <a:r>
              <a:rPr lang="en-GB" sz="1900" dirty="0">
                <a:latin typeface="Bell MT" panose="02020503060305020303" pitchFamily="18" charset="0"/>
              </a:rPr>
              <a:t>in Public. (Art 16(8) TEU)</a:t>
            </a:r>
          </a:p>
        </p:txBody>
      </p:sp>
      <p:sp>
        <p:nvSpPr>
          <p:cNvPr id="7" name="TextBox 6"/>
          <p:cNvSpPr txBox="1"/>
          <p:nvPr/>
        </p:nvSpPr>
        <p:spPr>
          <a:xfrm>
            <a:off x="8110636" y="2937240"/>
            <a:ext cx="4723149" cy="623440"/>
          </a:xfrm>
          <a:prstGeom prst="rect">
            <a:avLst/>
          </a:prstGeom>
          <a:noFill/>
        </p:spPr>
        <p:txBody>
          <a:bodyPr wrap="square" rtlCol="0">
            <a:spAutoFit/>
          </a:bodyPr>
          <a:lstStyle/>
          <a:p>
            <a:pPr>
              <a:lnSpc>
                <a:spcPct val="90000"/>
              </a:lnSpc>
            </a:pPr>
            <a:r>
              <a:rPr lang="en-GB" sz="1900" dirty="0">
                <a:latin typeface="Bell MT" panose="02020503060305020303" pitchFamily="18" charset="0"/>
              </a:rPr>
              <a:t>Council and Parliament share in the </a:t>
            </a:r>
          </a:p>
          <a:p>
            <a:pPr>
              <a:lnSpc>
                <a:spcPct val="90000"/>
              </a:lnSpc>
            </a:pPr>
            <a:r>
              <a:rPr lang="en-GB" sz="1900" dirty="0">
                <a:latin typeface="Bell MT" panose="02020503060305020303" pitchFamily="18" charset="0"/>
              </a:rPr>
              <a:t>exercise of the budgetary function.</a:t>
            </a:r>
          </a:p>
        </p:txBody>
      </p:sp>
      <p:sp>
        <p:nvSpPr>
          <p:cNvPr id="9" name="TextBox 8"/>
          <p:cNvSpPr txBox="1"/>
          <p:nvPr/>
        </p:nvSpPr>
        <p:spPr>
          <a:xfrm>
            <a:off x="8178589" y="4465089"/>
            <a:ext cx="4010236" cy="1149738"/>
          </a:xfrm>
          <a:prstGeom prst="rect">
            <a:avLst/>
          </a:prstGeom>
          <a:noFill/>
        </p:spPr>
        <p:txBody>
          <a:bodyPr wrap="square" rtlCol="0">
            <a:spAutoFit/>
          </a:bodyPr>
          <a:lstStyle/>
          <a:p>
            <a:pPr>
              <a:lnSpc>
                <a:spcPct val="90000"/>
              </a:lnSpc>
            </a:pPr>
            <a:r>
              <a:rPr lang="en-GB" sz="1900" dirty="0">
                <a:latin typeface="Bell MT" panose="02020503060305020303" pitchFamily="18" charset="0"/>
              </a:rPr>
              <a:t>The Council Presidency sets its agenda regarding the specific policy choices that is still within its scope.  For example  Art 241 TFEU</a:t>
            </a:r>
          </a:p>
        </p:txBody>
      </p:sp>
      <p:sp>
        <p:nvSpPr>
          <p:cNvPr id="10" name="TextBox 9"/>
          <p:cNvSpPr txBox="1"/>
          <p:nvPr/>
        </p:nvSpPr>
        <p:spPr>
          <a:xfrm>
            <a:off x="284269" y="5437273"/>
            <a:ext cx="4968552" cy="886589"/>
          </a:xfrm>
          <a:prstGeom prst="rect">
            <a:avLst/>
          </a:prstGeom>
          <a:noFill/>
        </p:spPr>
        <p:txBody>
          <a:bodyPr wrap="square" rtlCol="0">
            <a:spAutoFit/>
          </a:bodyPr>
          <a:lstStyle/>
          <a:p>
            <a:pPr>
              <a:lnSpc>
                <a:spcPct val="90000"/>
              </a:lnSpc>
            </a:pPr>
            <a:r>
              <a:rPr lang="en-GB" sz="1900" dirty="0">
                <a:latin typeface="Bell MT" panose="02020503060305020303" pitchFamily="18" charset="0"/>
              </a:rPr>
              <a:t>Member states are required to coordinate their economic policies with the Council. (Open method of coordination) </a:t>
            </a:r>
          </a:p>
        </p:txBody>
      </p:sp>
      <p:sp>
        <p:nvSpPr>
          <p:cNvPr id="11" name="TextBox 10"/>
          <p:cNvSpPr txBox="1"/>
          <p:nvPr/>
        </p:nvSpPr>
        <p:spPr>
          <a:xfrm>
            <a:off x="477788" y="4181796"/>
            <a:ext cx="3672408" cy="886589"/>
          </a:xfrm>
          <a:prstGeom prst="rect">
            <a:avLst/>
          </a:prstGeom>
          <a:noFill/>
        </p:spPr>
        <p:txBody>
          <a:bodyPr wrap="square" rtlCol="0">
            <a:spAutoFit/>
          </a:bodyPr>
          <a:lstStyle/>
          <a:p>
            <a:pPr>
              <a:lnSpc>
                <a:spcPct val="90000"/>
              </a:lnSpc>
            </a:pPr>
            <a:r>
              <a:rPr lang="en-GB" sz="1900" dirty="0">
                <a:latin typeface="Bell MT" panose="02020503060305020303" pitchFamily="18" charset="0"/>
              </a:rPr>
              <a:t>Dominant institution when it comes to the conclusion of international agreements.</a:t>
            </a:r>
          </a:p>
        </p:txBody>
      </p:sp>
      <p:sp>
        <p:nvSpPr>
          <p:cNvPr id="12" name="TextBox 11"/>
          <p:cNvSpPr txBox="1"/>
          <p:nvPr/>
        </p:nvSpPr>
        <p:spPr>
          <a:xfrm>
            <a:off x="79402" y="1873078"/>
            <a:ext cx="3862774" cy="1412887"/>
          </a:xfrm>
          <a:prstGeom prst="rect">
            <a:avLst/>
          </a:prstGeom>
          <a:noFill/>
        </p:spPr>
        <p:txBody>
          <a:bodyPr wrap="square" rtlCol="0">
            <a:spAutoFit/>
          </a:bodyPr>
          <a:lstStyle/>
          <a:p>
            <a:pPr>
              <a:lnSpc>
                <a:spcPct val="90000"/>
              </a:lnSpc>
            </a:pPr>
            <a:r>
              <a:rPr lang="en-GB" sz="1900" dirty="0">
                <a:latin typeface="Bell MT" panose="02020503060305020303" pitchFamily="18" charset="0"/>
              </a:rPr>
              <a:t>The Union can delegate implementation powers to the Council in justified specific areas. This possibility raises a separation of powers issue.</a:t>
            </a:r>
          </a:p>
        </p:txBody>
      </p:sp>
      <p:cxnSp>
        <p:nvCxnSpPr>
          <p:cNvPr id="8" name="Connector: Curved 7"/>
          <p:cNvCxnSpPr/>
          <p:nvPr/>
        </p:nvCxnSpPr>
        <p:spPr>
          <a:xfrm rot="10800000">
            <a:off x="2768546" y="3068259"/>
            <a:ext cx="1173630" cy="520312"/>
          </a:xfrm>
          <a:prstGeom prst="curvedConnector3">
            <a:avLst>
              <a:gd name="adj1" fmla="val 27405"/>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p:cNvCxnSpPr/>
          <p:nvPr/>
        </p:nvCxnSpPr>
        <p:spPr>
          <a:xfrm rot="10800000">
            <a:off x="3286100" y="4803205"/>
            <a:ext cx="576064" cy="144016"/>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p:cNvCxnSpPr>
            <a:stCxn id="10" idx="3"/>
          </p:cNvCxnSpPr>
          <p:nvPr/>
        </p:nvCxnSpPr>
        <p:spPr>
          <a:xfrm flipH="1">
            <a:off x="3884669" y="5880568"/>
            <a:ext cx="1368152" cy="296396"/>
          </a:xfrm>
          <a:prstGeom prst="curvedConnector3">
            <a:avLst>
              <a:gd name="adj1" fmla="val -16709"/>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Curved 22"/>
          <p:cNvCxnSpPr/>
          <p:nvPr/>
        </p:nvCxnSpPr>
        <p:spPr>
          <a:xfrm flipV="1">
            <a:off x="6310436" y="1801941"/>
            <a:ext cx="288032" cy="142275"/>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Curved 24"/>
          <p:cNvCxnSpPr/>
          <p:nvPr/>
        </p:nvCxnSpPr>
        <p:spPr>
          <a:xfrm flipV="1">
            <a:off x="7750596" y="3456384"/>
            <a:ext cx="360040" cy="27089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Curved 26"/>
          <p:cNvCxnSpPr/>
          <p:nvPr/>
        </p:nvCxnSpPr>
        <p:spPr>
          <a:xfrm>
            <a:off x="7700254" y="4302151"/>
            <a:ext cx="478335" cy="325877"/>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420CEBAE-3A34-49B7-A568-7FE464553D1A}"/>
              </a:ext>
            </a:extLst>
          </p:cNvPr>
          <p:cNvSpPr>
            <a:spLocks noGrp="1"/>
          </p:cNvSpPr>
          <p:nvPr>
            <p:ph type="ftr" sz="quarter" idx="11"/>
          </p:nvPr>
        </p:nvSpPr>
        <p:spPr>
          <a:xfrm>
            <a:off x="1100747" y="6365604"/>
            <a:ext cx="6638176" cy="180974"/>
          </a:xfrm>
        </p:spPr>
        <p:txBody>
          <a:bodyPr/>
          <a:lstStyle/>
          <a:p>
            <a:r>
              <a:rPr lang="en-GB" dirty="0"/>
              <a:t>SCHUTZE.EU</a:t>
            </a:r>
          </a:p>
        </p:txBody>
      </p:sp>
    </p:spTree>
    <p:extLst>
      <p:ext uri="{BB962C8B-B14F-4D97-AF65-F5344CB8AC3E}">
        <p14:creationId xmlns:p14="http://schemas.microsoft.com/office/powerpoint/2010/main" val="64735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633052" y="1507160"/>
            <a:ext cx="4309831" cy="5013176"/>
          </a:xfrm>
          <a:prstGeom prst="rect">
            <a:avLst/>
          </a:prstGeo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dirty="0"/>
          </a:p>
        </p:txBody>
      </p:sp>
      <p:pic>
        <p:nvPicPr>
          <p:cNvPr id="10" name="Picture 9"/>
          <p:cNvPicPr>
            <a:picLocks noChangeAspect="1"/>
          </p:cNvPicPr>
          <p:nvPr/>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8255" r="7015"/>
          <a:stretch/>
        </p:blipFill>
        <p:spPr>
          <a:xfrm>
            <a:off x="0" y="5187416"/>
            <a:ext cx="7652321" cy="1700808"/>
          </a:xfrm>
          <a:prstGeom prst="rect">
            <a:avLst/>
          </a:prstGeom>
        </p:spPr>
      </p:pic>
      <p:sp>
        <p:nvSpPr>
          <p:cNvPr id="2" name="TextBox 1"/>
          <p:cNvSpPr txBox="1"/>
          <p:nvPr/>
        </p:nvSpPr>
        <p:spPr>
          <a:xfrm>
            <a:off x="23060" y="126964"/>
            <a:ext cx="12165765"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COMMISSION</a:t>
            </a:r>
          </a:p>
        </p:txBody>
      </p:sp>
      <p:sp>
        <p:nvSpPr>
          <p:cNvPr id="6" name="TextBox 5"/>
          <p:cNvSpPr txBox="1"/>
          <p:nvPr/>
        </p:nvSpPr>
        <p:spPr>
          <a:xfrm>
            <a:off x="199918" y="781377"/>
            <a:ext cx="7409068" cy="5853910"/>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Acts as the Government of the 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 consists of one national of each Member State.</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Commission’s term of office is 5 years. </a:t>
            </a:r>
            <a:r>
              <a:rPr lang="en-GB" sz="2400" i="1" dirty="0">
                <a:latin typeface="Bell MT" panose="02020503060305020303" pitchFamily="18" charset="0"/>
              </a:rPr>
              <a:t>Art 17(3) TEU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 is completely independent. </a:t>
            </a:r>
            <a:r>
              <a:rPr lang="en-GB" sz="2400" i="1" dirty="0">
                <a:latin typeface="Bell MT" panose="02020503060305020303" pitchFamily="18" charset="0"/>
              </a:rPr>
              <a:t>Art 17(3)TEU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Council nominates the President of the Commission, then the nominated candidate is elected by the Parliament. The Council then adopts a list of proposed Commissioners from suggestions by member states.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Commissions democratic legitimacy derives from the Member States and the European Parliament. </a:t>
            </a: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a:p>
            <a:pPr>
              <a:lnSpc>
                <a:spcPct val="90000"/>
              </a:lnSpc>
            </a:pPr>
            <a:endParaRPr lang="en-GB" sz="2000" dirty="0">
              <a:latin typeface="Bell MT" panose="02020503060305020303" pitchFamily="18" charset="0"/>
            </a:endParaRP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p:txBody>
      </p:sp>
      <p:sp>
        <p:nvSpPr>
          <p:cNvPr id="15" name="Rectangle 14"/>
          <p:cNvSpPr/>
          <p:nvPr/>
        </p:nvSpPr>
        <p:spPr>
          <a:xfrm>
            <a:off x="7657117" y="2154168"/>
            <a:ext cx="4309832" cy="3970318"/>
          </a:xfrm>
          <a:prstGeom prst="rect">
            <a:avLst/>
          </a:prstGeom>
        </p:spPr>
        <p:txBody>
          <a:bodyPr wrap="square">
            <a:spAutoFit/>
          </a:bodyPr>
          <a:lstStyle/>
          <a:p>
            <a:pPr marL="285750" indent="-285750">
              <a:buFont typeface="Wingdings" panose="05000000000000000000" pitchFamily="2" charset="2"/>
              <a:buChar char="§"/>
            </a:pPr>
            <a:r>
              <a:rPr lang="en-GB" dirty="0">
                <a:latin typeface="Bell MT" panose="02020503060305020303" pitchFamily="18" charset="0"/>
              </a:rPr>
              <a:t>Powers include deciding the Political direction of the Commission, decides upon the internal organisation of the </a:t>
            </a:r>
            <a:r>
              <a:rPr lang="en-GB" dirty="0" err="1">
                <a:latin typeface="Bell MT" panose="02020503060305020303" pitchFamily="18" charset="0"/>
              </a:rPr>
              <a:t>the</a:t>
            </a:r>
            <a:r>
              <a:rPr lang="en-GB" dirty="0">
                <a:latin typeface="Bell MT" panose="02020503060305020303" pitchFamily="18" charset="0"/>
              </a:rPr>
              <a:t> Commission and can also appoint vice-presidents etc.</a:t>
            </a:r>
          </a:p>
          <a:p>
            <a:pPr marL="285750" indent="-285750">
              <a:buFont typeface="Wingdings" panose="05000000000000000000" pitchFamily="2" charset="2"/>
              <a:buChar char="§"/>
            </a:pPr>
            <a:r>
              <a:rPr lang="en-GB" dirty="0">
                <a:latin typeface="Bell MT" panose="02020503060305020303" pitchFamily="18" charset="0"/>
              </a:rPr>
              <a:t>The president also represents the Commission. (Current President Juncker) </a:t>
            </a:r>
          </a:p>
          <a:p>
            <a:pPr marL="285750" indent="-285750">
              <a:buFont typeface="Wingdings" panose="05000000000000000000" pitchFamily="2" charset="2"/>
              <a:buChar char="§"/>
            </a:pPr>
            <a:r>
              <a:rPr lang="en-GB" dirty="0">
                <a:latin typeface="Bell MT" panose="02020503060305020303" pitchFamily="18" charset="0"/>
              </a:rPr>
              <a:t>The Juncker Commission has allocated a nominal portfolio to each Commissioner and they each have their own cabinet.</a:t>
            </a:r>
          </a:p>
          <a:p>
            <a:pPr marL="285750" indent="-285750">
              <a:buFont typeface="Wingdings" panose="05000000000000000000" pitchFamily="2" charset="2"/>
              <a:buChar char="§"/>
            </a:pPr>
            <a:r>
              <a:rPr lang="en-GB" dirty="0">
                <a:latin typeface="Bell MT" panose="02020503060305020303" pitchFamily="18" charset="0"/>
              </a:rPr>
              <a:t>Project Teams are developed to combine various portfolios under a Vice-President to create more cohesion.</a:t>
            </a:r>
          </a:p>
        </p:txBody>
      </p:sp>
      <p:sp>
        <p:nvSpPr>
          <p:cNvPr id="16" name="Rectangle 15"/>
          <p:cNvSpPr/>
          <p:nvPr/>
        </p:nvSpPr>
        <p:spPr>
          <a:xfrm>
            <a:off x="7652321" y="1556792"/>
            <a:ext cx="4337924" cy="646331"/>
          </a:xfrm>
          <a:prstGeom prst="rect">
            <a:avLst/>
          </a:prstGeom>
        </p:spPr>
        <p:txBody>
          <a:bodyPr wrap="square">
            <a:spAutoFit/>
          </a:bodyPr>
          <a:lstStyle/>
          <a:p>
            <a:pPr marL="285750" indent="-285750">
              <a:buFont typeface="Wingdings" panose="05000000000000000000" pitchFamily="2" charset="2"/>
              <a:buChar char="§"/>
            </a:pPr>
            <a:r>
              <a:rPr lang="en-GB" dirty="0">
                <a:latin typeface="Bell MT" panose="02020503060305020303" pitchFamily="18" charset="0"/>
              </a:rPr>
              <a:t>Chief Commissioner powers (Article 17(6) TEU.</a:t>
            </a:r>
          </a:p>
        </p:txBody>
      </p:sp>
      <p:sp>
        <p:nvSpPr>
          <p:cNvPr id="18" name="Rectangle 17"/>
          <p:cNvSpPr/>
          <p:nvPr/>
        </p:nvSpPr>
        <p:spPr>
          <a:xfrm>
            <a:off x="7633052" y="692696"/>
            <a:ext cx="4309831" cy="814464"/>
          </a:xfrm>
          <a:prstGeom prst="rect">
            <a:avLst/>
          </a:prstGeo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Bell MT" panose="02020503060305020303" pitchFamily="18" charset="0"/>
              </a:rPr>
              <a:t>The President &amp; ‘His’ College</a:t>
            </a:r>
          </a:p>
        </p:txBody>
      </p:sp>
      <p:sp>
        <p:nvSpPr>
          <p:cNvPr id="3" name="Footer Placeholder 2">
            <a:extLst>
              <a:ext uri="{FF2B5EF4-FFF2-40B4-BE49-F238E27FC236}">
                <a16:creationId xmlns:a16="http://schemas.microsoft.com/office/drawing/2014/main" id="{0E8B514E-C2A6-4C59-94E1-9E1EB4B03DF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465"/>
            <a:ext cx="12188825" cy="656398"/>
          </a:xfrm>
          <a:prstGeom prst="rect">
            <a:avLst/>
          </a:prstGeom>
          <a:noFill/>
        </p:spPr>
        <p:txBody>
          <a:bodyPr wrap="square" rtlCol="0">
            <a:spAutoFit/>
          </a:bodyPr>
          <a:lstStyle/>
          <a:p>
            <a:pPr algn="ctr">
              <a:lnSpc>
                <a:spcPct val="90000"/>
              </a:lnSpc>
            </a:pPr>
            <a:r>
              <a:rPr lang="en-GB" sz="4000" dirty="0">
                <a:solidFill>
                  <a:schemeClr val="tx2">
                    <a:lumMod val="85000"/>
                    <a:lumOff val="15000"/>
                  </a:schemeClr>
                </a:solidFill>
                <a:latin typeface="Bell MT" panose="02020503060305020303" pitchFamily="18" charset="0"/>
              </a:rPr>
              <a:t>THE COMMISSION’S STRUCTURE</a:t>
            </a:r>
          </a:p>
        </p:txBody>
      </p:sp>
      <p:sp>
        <p:nvSpPr>
          <p:cNvPr id="3" name="Rectangle 2"/>
          <p:cNvSpPr/>
          <p:nvPr/>
        </p:nvSpPr>
        <p:spPr>
          <a:xfrm>
            <a:off x="3502124" y="1124744"/>
            <a:ext cx="4824536" cy="720080"/>
          </a:xfrm>
          <a:prstGeom prst="rect">
            <a:avLst/>
          </a:prstGeom>
          <a:solidFill>
            <a:schemeClr val="accent6">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Bell MT" panose="02020503060305020303" pitchFamily="18" charset="0"/>
              </a:rPr>
              <a:t>President</a:t>
            </a:r>
          </a:p>
        </p:txBody>
      </p:sp>
      <p:sp>
        <p:nvSpPr>
          <p:cNvPr id="7" name="Rectangle 6"/>
          <p:cNvSpPr/>
          <p:nvPr/>
        </p:nvSpPr>
        <p:spPr>
          <a:xfrm>
            <a:off x="1269876" y="2512595"/>
            <a:ext cx="2232248" cy="720080"/>
          </a:xfrm>
          <a:prstGeom prst="rect">
            <a:avLst/>
          </a:prstGeo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latin typeface="Bell MT" panose="02020503060305020303" pitchFamily="18" charset="0"/>
              </a:rPr>
              <a:t>Commissioner</a:t>
            </a:r>
          </a:p>
        </p:txBody>
      </p:sp>
      <p:sp>
        <p:nvSpPr>
          <p:cNvPr id="6" name="Rectangle 5"/>
          <p:cNvSpPr/>
          <p:nvPr/>
        </p:nvSpPr>
        <p:spPr>
          <a:xfrm>
            <a:off x="1267762" y="3512381"/>
            <a:ext cx="2232248" cy="1728192"/>
          </a:xfrm>
          <a:prstGeom prst="rect">
            <a:avLst/>
          </a:prstGeom>
          <a:solidFill>
            <a:schemeClr val="accent6">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bg1">
                    <a:lumMod val="95000"/>
                  </a:schemeClr>
                </a:solidFill>
                <a:latin typeface="Bell MT" panose="02020503060305020303" pitchFamily="18" charset="0"/>
              </a:rPr>
              <a:t>Directorate- General</a:t>
            </a:r>
          </a:p>
          <a:p>
            <a:pPr algn="ctr"/>
            <a:endParaRPr lang="en-GB" sz="2800" dirty="0">
              <a:solidFill>
                <a:schemeClr val="bg1">
                  <a:lumMod val="95000"/>
                </a:schemeClr>
              </a:solidFill>
              <a:latin typeface="Bell MT" panose="02020503060305020303" pitchFamily="18" charset="0"/>
            </a:endParaRPr>
          </a:p>
          <a:p>
            <a:pPr algn="ctr"/>
            <a:r>
              <a:rPr lang="en-GB" dirty="0">
                <a:solidFill>
                  <a:schemeClr val="bg1">
                    <a:lumMod val="95000"/>
                  </a:schemeClr>
                </a:solidFill>
                <a:latin typeface="Bell MT" panose="02020503060305020303" pitchFamily="18" charset="0"/>
              </a:rPr>
              <a:t>Directorate Units</a:t>
            </a: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92631" y="3485593"/>
            <a:ext cx="2243522" cy="1743607"/>
          </a:xfrm>
          <a:prstGeom prst="rect">
            <a:avLst/>
          </a:prstGeom>
        </p:spPr>
      </p:pic>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26660" y="3485593"/>
            <a:ext cx="2243522" cy="1743607"/>
          </a:xfrm>
          <a:prstGeom prst="rect">
            <a:avLst/>
          </a:prstGeom>
        </p:spPr>
      </p:pic>
      <p:sp>
        <p:nvSpPr>
          <p:cNvPr id="12" name="Rectangle 11"/>
          <p:cNvSpPr/>
          <p:nvPr/>
        </p:nvSpPr>
        <p:spPr>
          <a:xfrm>
            <a:off x="1267762" y="5733256"/>
            <a:ext cx="9302420" cy="576064"/>
          </a:xfrm>
          <a:prstGeom prst="rect">
            <a:avLst/>
          </a:prstGeo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solidFill>
                  <a:schemeClr val="tx2">
                    <a:lumMod val="65000"/>
                    <a:lumOff val="35000"/>
                  </a:schemeClr>
                </a:solidFill>
                <a:latin typeface="Bell MT" panose="02020503060305020303" pitchFamily="18" charset="0"/>
              </a:rPr>
              <a:t>General &amp; Internal Services</a:t>
            </a:r>
          </a:p>
        </p:txBody>
      </p:sp>
      <p:sp>
        <p:nvSpPr>
          <p:cNvPr id="8" name="Rectangle 7"/>
          <p:cNvSpPr/>
          <p:nvPr/>
        </p:nvSpPr>
        <p:spPr>
          <a:xfrm rot="5400000">
            <a:off x="10621116" y="3165720"/>
            <a:ext cx="1523442" cy="639746"/>
          </a:xfrm>
          <a:prstGeom prst="rect">
            <a:avLst/>
          </a:prstGeo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solidFill>
                  <a:schemeClr val="tx2">
                    <a:lumMod val="65000"/>
                    <a:lumOff val="35000"/>
                  </a:schemeClr>
                </a:solidFill>
                <a:latin typeface="Bell MT" panose="02020503060305020303" pitchFamily="18" charset="0"/>
              </a:rPr>
              <a:t>Executive Agency</a:t>
            </a:r>
          </a:p>
        </p:txBody>
      </p:sp>
      <p:sp>
        <p:nvSpPr>
          <p:cNvPr id="9" name="Rectangle 8"/>
          <p:cNvSpPr/>
          <p:nvPr/>
        </p:nvSpPr>
        <p:spPr>
          <a:xfrm rot="5400000">
            <a:off x="10554745" y="4974020"/>
            <a:ext cx="1656184" cy="648072"/>
          </a:xfrm>
          <a:prstGeom prst="rect">
            <a:avLst/>
          </a:prstGeo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solidFill>
                  <a:schemeClr val="tx2">
                    <a:lumMod val="65000"/>
                    <a:lumOff val="35000"/>
                  </a:schemeClr>
                </a:solidFill>
                <a:latin typeface="Bell MT" panose="02020503060305020303" pitchFamily="18" charset="0"/>
              </a:rPr>
              <a:t>Independent Agency</a:t>
            </a:r>
          </a:p>
        </p:txBody>
      </p:sp>
      <p:cxnSp>
        <p:nvCxnSpPr>
          <p:cNvPr id="15" name="Straight Arrow Connector 14"/>
          <p:cNvCxnSpPr>
            <a:endCxn id="8" idx="2"/>
          </p:cNvCxnSpPr>
          <p:nvPr/>
        </p:nvCxnSpPr>
        <p:spPr>
          <a:xfrm flipV="1">
            <a:off x="10570182" y="3485593"/>
            <a:ext cx="492782" cy="51947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3" idx="1"/>
            <a:endCxn id="7" idx="0"/>
          </p:cNvCxnSpPr>
          <p:nvPr/>
        </p:nvCxnSpPr>
        <p:spPr>
          <a:xfrm flipH="1">
            <a:off x="2386000" y="1484784"/>
            <a:ext cx="1116124" cy="10278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 idx="2"/>
          </p:cNvCxnSpPr>
          <p:nvPr/>
        </p:nvCxnSpPr>
        <p:spPr>
          <a:xfrm>
            <a:off x="5914392" y="1844824"/>
            <a:ext cx="0" cy="6620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3" idx="3"/>
          </p:cNvCxnSpPr>
          <p:nvPr/>
        </p:nvCxnSpPr>
        <p:spPr>
          <a:xfrm>
            <a:off x="8326660" y="1484784"/>
            <a:ext cx="1121761" cy="10278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2"/>
            <a:endCxn id="6" idx="0"/>
          </p:cNvCxnSpPr>
          <p:nvPr/>
        </p:nvCxnSpPr>
        <p:spPr>
          <a:xfrm flipH="1">
            <a:off x="2383886" y="3232675"/>
            <a:ext cx="2114" cy="279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1170" y="3220208"/>
            <a:ext cx="164329" cy="379221"/>
          </a:xfrm>
          <a:prstGeom prst="rect">
            <a:avLst/>
          </a:prstGeom>
        </p:spPr>
      </p:pic>
      <p:pic>
        <p:nvPicPr>
          <p:cNvPr id="27" name="Picture 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20842" y="3221444"/>
            <a:ext cx="164606" cy="377985"/>
          </a:xfrm>
          <a:prstGeom prst="rect">
            <a:avLst/>
          </a:prstGeom>
        </p:spPr>
      </p:pic>
      <p:cxnSp>
        <p:nvCxnSpPr>
          <p:cNvPr id="29" name="Straight Arrow Connector 28"/>
          <p:cNvCxnSpPr>
            <a:endCxn id="6" idx="2"/>
          </p:cNvCxnSpPr>
          <p:nvPr/>
        </p:nvCxnSpPr>
        <p:spPr>
          <a:xfrm flipH="1" flipV="1">
            <a:off x="2383886" y="5240573"/>
            <a:ext cx="686190" cy="4926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 idx="0"/>
            <a:endCxn id="10" idx="2"/>
          </p:cNvCxnSpPr>
          <p:nvPr/>
        </p:nvCxnSpPr>
        <p:spPr>
          <a:xfrm flipH="1" flipV="1">
            <a:off x="5914392" y="5229200"/>
            <a:ext cx="4580"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11" idx="2"/>
          </p:cNvCxnSpPr>
          <p:nvPr/>
        </p:nvCxnSpPr>
        <p:spPr>
          <a:xfrm flipV="1">
            <a:off x="8830716" y="5229200"/>
            <a:ext cx="617705"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2C698B4-1E66-401E-8A80-AFA055937D7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4986" y="2521495"/>
            <a:ext cx="2243522" cy="731583"/>
          </a:xfrm>
          <a:prstGeom prst="rect">
            <a:avLst/>
          </a:prstGeom>
        </p:spPr>
      </p:pic>
      <p:pic>
        <p:nvPicPr>
          <p:cNvPr id="17" name="Picture 16">
            <a:extLst>
              <a:ext uri="{FF2B5EF4-FFF2-40B4-BE49-F238E27FC236}">
                <a16:creationId xmlns:a16="http://schemas.microsoft.com/office/drawing/2014/main" id="{C314E5F5-8721-46C7-87A3-F1BBE013CE8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99081" y="2521495"/>
            <a:ext cx="2243522" cy="731583"/>
          </a:xfrm>
          <a:prstGeom prst="rect">
            <a:avLst/>
          </a:prstGeom>
        </p:spPr>
      </p:pic>
      <p:sp>
        <p:nvSpPr>
          <p:cNvPr id="4" name="Footer Placeholder 3">
            <a:extLst>
              <a:ext uri="{FF2B5EF4-FFF2-40B4-BE49-F238E27FC236}">
                <a16:creationId xmlns:a16="http://schemas.microsoft.com/office/drawing/2014/main" id="{9E7FEBA8-B229-41F8-BA05-7F708E65779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88025" y="4229714"/>
            <a:ext cx="7200800" cy="2611588"/>
          </a:xfrm>
          <a:prstGeom prst="rect">
            <a:avLst/>
          </a:prstGeom>
        </p:spPr>
      </p:pic>
      <p:sp>
        <p:nvSpPr>
          <p:cNvPr id="2" name="TextBox 1"/>
          <p:cNvSpPr txBox="1"/>
          <p:nvPr/>
        </p:nvSpPr>
        <p:spPr>
          <a:xfrm>
            <a:off x="-1" y="139866"/>
            <a:ext cx="12188825" cy="600036"/>
          </a:xfrm>
          <a:prstGeom prst="rect">
            <a:avLst/>
          </a:prstGeom>
          <a:noFill/>
        </p:spPr>
        <p:txBody>
          <a:bodyPr wrap="square" rtlCol="0">
            <a:spAutoFit/>
          </a:bodyPr>
          <a:lstStyle/>
          <a:p>
            <a:pPr algn="r">
              <a:lnSpc>
                <a:spcPct val="90000"/>
              </a:lnSpc>
            </a:pPr>
            <a:r>
              <a:rPr lang="en-GB" sz="3600" u="sng" dirty="0">
                <a:solidFill>
                  <a:schemeClr val="tx2">
                    <a:lumMod val="85000"/>
                    <a:lumOff val="15000"/>
                  </a:schemeClr>
                </a:solidFill>
                <a:latin typeface="Bell MT" panose="02020503060305020303" pitchFamily="18" charset="0"/>
              </a:rPr>
              <a:t>THE COMMISSION: DECISION-MAKING &amp; POWERS</a:t>
            </a:r>
          </a:p>
        </p:txBody>
      </p:sp>
      <p:sp>
        <p:nvSpPr>
          <p:cNvPr id="5" name="TextBox 4"/>
          <p:cNvSpPr txBox="1"/>
          <p:nvPr/>
        </p:nvSpPr>
        <p:spPr>
          <a:xfrm>
            <a:off x="189757" y="849380"/>
            <a:ext cx="10369152" cy="5582426"/>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latin typeface="Bell MT" panose="02020503060305020303" pitchFamily="18" charset="0"/>
              </a:rPr>
              <a:t>The Commission shall act by a majority of its Members. (Art 250 TFEU)</a:t>
            </a:r>
          </a:p>
          <a:p>
            <a:pPr marL="342900" indent="-342900">
              <a:lnSpc>
                <a:spcPct val="90000"/>
              </a:lnSpc>
              <a:buFont typeface="Wingdings" panose="05000000000000000000" pitchFamily="2" charset="2"/>
              <a:buChar char="§"/>
            </a:pPr>
            <a:r>
              <a:rPr lang="en-GB" sz="2200" dirty="0">
                <a:latin typeface="Bell MT" panose="02020503060305020303" pitchFamily="18" charset="0"/>
              </a:rPr>
              <a:t>Four different decision-making procedures (Art 4 Commission Rules of Procedure);</a:t>
            </a:r>
          </a:p>
          <a:p>
            <a:pPr marL="514350" indent="-514350">
              <a:lnSpc>
                <a:spcPct val="90000"/>
              </a:lnSpc>
              <a:buFont typeface="+mj-lt"/>
              <a:buAutoNum type="romanUcPeriod"/>
            </a:pPr>
            <a:r>
              <a:rPr lang="en-GB" sz="2200" i="1" dirty="0">
                <a:latin typeface="Bell MT" panose="02020503060305020303" pitchFamily="18" charset="0"/>
              </a:rPr>
              <a:t>Oral Procedure</a:t>
            </a:r>
          </a:p>
          <a:p>
            <a:pPr marL="514350" indent="-514350">
              <a:lnSpc>
                <a:spcPct val="90000"/>
              </a:lnSpc>
              <a:buFont typeface="+mj-lt"/>
              <a:buAutoNum type="romanUcPeriod"/>
            </a:pPr>
            <a:r>
              <a:rPr lang="en-GB" sz="2200" i="1" dirty="0">
                <a:latin typeface="Bell MT" panose="02020503060305020303" pitchFamily="18" charset="0"/>
              </a:rPr>
              <a:t>Written Procedure</a:t>
            </a:r>
          </a:p>
          <a:p>
            <a:pPr marL="514350" indent="-514350">
              <a:lnSpc>
                <a:spcPct val="90000"/>
              </a:lnSpc>
              <a:buFont typeface="+mj-lt"/>
              <a:buAutoNum type="romanUcPeriod"/>
            </a:pPr>
            <a:r>
              <a:rPr lang="en-GB" sz="2200" i="1" dirty="0">
                <a:latin typeface="Bell MT" panose="02020503060305020303" pitchFamily="18" charset="0"/>
              </a:rPr>
              <a:t>Empowerment Procedure</a:t>
            </a:r>
          </a:p>
          <a:p>
            <a:pPr marL="514350" indent="-514350">
              <a:lnSpc>
                <a:spcPct val="90000"/>
              </a:lnSpc>
              <a:buFont typeface="+mj-lt"/>
              <a:buAutoNum type="romanUcPeriod"/>
            </a:pPr>
            <a:r>
              <a:rPr lang="en-GB" sz="2200" i="1" dirty="0">
                <a:latin typeface="Bell MT" panose="02020503060305020303" pitchFamily="18" charset="0"/>
              </a:rPr>
              <a:t>Delegation Procedure</a:t>
            </a:r>
          </a:p>
          <a:p>
            <a:pPr marL="342900" indent="-342900">
              <a:lnSpc>
                <a:spcPct val="90000"/>
              </a:lnSpc>
              <a:buFont typeface="Wingdings" panose="05000000000000000000" pitchFamily="2" charset="2"/>
              <a:buChar char="§"/>
            </a:pPr>
            <a:r>
              <a:rPr lang="en-GB" sz="2200" dirty="0">
                <a:latin typeface="Bell MT" panose="02020503060305020303" pitchFamily="18" charset="0"/>
              </a:rPr>
              <a:t>Each of these Procedures have different rules regarding physical meetings, collective decisions, the separation of A/B items and delegation.</a:t>
            </a:r>
          </a:p>
          <a:p>
            <a:pPr>
              <a:lnSpc>
                <a:spcPct val="90000"/>
              </a:lnSpc>
            </a:pPr>
            <a:endParaRPr lang="en-GB" sz="2200" b="1" i="1" dirty="0">
              <a:latin typeface="Bell MT" panose="02020503060305020303" pitchFamily="18" charset="0"/>
            </a:endParaRPr>
          </a:p>
          <a:p>
            <a:pPr>
              <a:lnSpc>
                <a:spcPct val="90000"/>
              </a:lnSpc>
            </a:pPr>
            <a:r>
              <a:rPr lang="en-GB" sz="2200" b="1" i="1" dirty="0">
                <a:latin typeface="Bell MT" panose="02020503060305020303" pitchFamily="18" charset="0"/>
              </a:rPr>
              <a:t>Powers</a:t>
            </a:r>
          </a:p>
          <a:p>
            <a:pPr marL="342900" indent="-342900">
              <a:lnSpc>
                <a:spcPct val="90000"/>
              </a:lnSpc>
              <a:buFont typeface="Wingdings" panose="05000000000000000000" pitchFamily="2" charset="2"/>
              <a:buChar char="§"/>
            </a:pPr>
            <a:r>
              <a:rPr lang="en-GB" sz="2200" dirty="0">
                <a:latin typeface="Bell MT" panose="02020503060305020303" pitchFamily="18" charset="0"/>
              </a:rPr>
              <a:t>Article 17 TEU establishes the </a:t>
            </a:r>
          </a:p>
          <a:p>
            <a:pPr>
              <a:lnSpc>
                <a:spcPct val="90000"/>
              </a:lnSpc>
            </a:pPr>
            <a:r>
              <a:rPr lang="en-GB" sz="2200" dirty="0">
                <a:latin typeface="Bell MT" panose="02020503060305020303" pitchFamily="18" charset="0"/>
              </a:rPr>
              <a:t>Commissions 6 different functions;</a:t>
            </a:r>
          </a:p>
          <a:p>
            <a:pPr marL="457200" indent="-457200">
              <a:lnSpc>
                <a:spcPct val="90000"/>
              </a:lnSpc>
              <a:buAutoNum type="arabicPeriod"/>
            </a:pPr>
            <a:r>
              <a:rPr lang="en-GB" sz="2200" dirty="0">
                <a:latin typeface="Bell MT" panose="02020503060305020303" pitchFamily="18" charset="0"/>
              </a:rPr>
              <a:t>Integrative function</a:t>
            </a:r>
          </a:p>
          <a:p>
            <a:pPr marL="457200" indent="-457200">
              <a:lnSpc>
                <a:spcPct val="90000"/>
              </a:lnSpc>
              <a:buAutoNum type="arabicPeriod"/>
            </a:pPr>
            <a:r>
              <a:rPr lang="en-GB" sz="2200" dirty="0">
                <a:latin typeface="Bell MT" panose="02020503060305020303" pitchFamily="18" charset="0"/>
              </a:rPr>
              <a:t>Implementation</a:t>
            </a:r>
          </a:p>
          <a:p>
            <a:pPr marL="457200" indent="-457200">
              <a:lnSpc>
                <a:spcPct val="90000"/>
              </a:lnSpc>
              <a:buAutoNum type="arabicPeriod"/>
            </a:pPr>
            <a:r>
              <a:rPr lang="en-GB" sz="2200" dirty="0">
                <a:latin typeface="Bell MT" panose="02020503060305020303" pitchFamily="18" charset="0"/>
              </a:rPr>
              <a:t>Monitoring</a:t>
            </a:r>
          </a:p>
          <a:p>
            <a:pPr marL="457200" indent="-457200">
              <a:lnSpc>
                <a:spcPct val="90000"/>
              </a:lnSpc>
              <a:buAutoNum type="arabicPeriod"/>
            </a:pPr>
            <a:r>
              <a:rPr lang="en-GB" sz="2200" dirty="0">
                <a:latin typeface="Bell MT" panose="02020503060305020303" pitchFamily="18" charset="0"/>
              </a:rPr>
              <a:t>Budgetary execution</a:t>
            </a:r>
          </a:p>
          <a:p>
            <a:pPr marL="457200" indent="-457200">
              <a:lnSpc>
                <a:spcPct val="90000"/>
              </a:lnSpc>
              <a:buAutoNum type="arabicPeriod"/>
            </a:pPr>
            <a:r>
              <a:rPr lang="en-GB" sz="2200" dirty="0">
                <a:latin typeface="Bell MT" panose="02020503060305020303" pitchFamily="18" charset="0"/>
              </a:rPr>
              <a:t>Co-Ordination</a:t>
            </a:r>
          </a:p>
          <a:p>
            <a:pPr marL="457200" indent="-457200">
              <a:lnSpc>
                <a:spcPct val="90000"/>
              </a:lnSpc>
              <a:buAutoNum type="arabicPeriod"/>
            </a:pPr>
            <a:r>
              <a:rPr lang="en-GB" sz="2200" dirty="0">
                <a:latin typeface="Bell MT" panose="02020503060305020303" pitchFamily="18" charset="0"/>
              </a:rPr>
              <a:t>External relations</a:t>
            </a:r>
          </a:p>
        </p:txBody>
      </p:sp>
      <p:sp>
        <p:nvSpPr>
          <p:cNvPr id="3" name="Footer Placeholder 2">
            <a:extLst>
              <a:ext uri="{FF2B5EF4-FFF2-40B4-BE49-F238E27FC236}">
                <a16:creationId xmlns:a16="http://schemas.microsoft.com/office/drawing/2014/main" id="{95042B53-4173-4277-B8DE-B71EED037234}"/>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60796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b="1313"/>
          <a:stretch/>
        </p:blipFill>
        <p:spPr>
          <a:xfrm>
            <a:off x="2854" y="2113301"/>
            <a:ext cx="12287101" cy="4744699"/>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999831" y="2498982"/>
            <a:ext cx="5358848" cy="3359187"/>
          </a:xfrm>
          <a:prstGeom prst="rect">
            <a:avLst/>
          </a:prstGeom>
        </p:spPr>
      </p:pic>
      <p:sp>
        <p:nvSpPr>
          <p:cNvPr id="2" name="TextBox 1"/>
          <p:cNvSpPr txBox="1"/>
          <p:nvPr/>
        </p:nvSpPr>
        <p:spPr>
          <a:xfrm>
            <a:off x="-1" y="116632"/>
            <a:ext cx="12188825" cy="656398"/>
          </a:xfrm>
          <a:prstGeom prst="rect">
            <a:avLst/>
          </a:prstGeom>
          <a:noFill/>
        </p:spPr>
        <p:txBody>
          <a:bodyPr wrap="square" rtlCol="0">
            <a:spAutoFit/>
          </a:bodyPr>
          <a:lstStyle/>
          <a:p>
            <a:pPr algn="ctr">
              <a:lnSpc>
                <a:spcPct val="90000"/>
              </a:lnSpc>
            </a:pPr>
            <a:r>
              <a:rPr lang="en-GB" sz="4000" dirty="0">
                <a:solidFill>
                  <a:schemeClr val="tx2">
                    <a:lumMod val="85000"/>
                    <a:lumOff val="15000"/>
                  </a:schemeClr>
                </a:solidFill>
                <a:latin typeface="Bell MT" panose="02020503060305020303" pitchFamily="18" charset="0"/>
              </a:rPr>
              <a:t>EUROPEAN AGENCIES &amp; THE COMMISSION</a:t>
            </a:r>
          </a:p>
        </p:txBody>
      </p:sp>
      <p:sp>
        <p:nvSpPr>
          <p:cNvPr id="3" name="TextBox 2"/>
          <p:cNvSpPr txBox="1"/>
          <p:nvPr/>
        </p:nvSpPr>
        <p:spPr>
          <a:xfrm>
            <a:off x="189756" y="908720"/>
            <a:ext cx="7848872" cy="607550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The Commission administration constitutes a small bureaucracy.</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Creation of Agencies to ensure all of the tasks of the Commission are completed.</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Agencies are still not considered an institution of the EU (Art 9, 15 TEU and Art 263 TFEU mention agencies.)</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Agencies are created through secondary law and the Commission is limited to what powers it can delegate to an agency.</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An Agency's function is to mainly assist the Commission in overseeing the application of EU law whether that be through  preparing draft legislation, apply EU law directly or to monitor the application of EU law in a certain area and report back. </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Structurally there are two types of Agency; Executive which are under the control of the Commission and Independent which are not. </a:t>
            </a:r>
          </a:p>
          <a:p>
            <a:pPr marL="514350" indent="-514350">
              <a:lnSpc>
                <a:spcPct val="90000"/>
              </a:lnSpc>
              <a:buFont typeface="+mj-lt"/>
              <a:buAutoNum type="romanUcPeriod"/>
            </a:pPr>
            <a:endParaRPr lang="en-GB" sz="2400" dirty="0"/>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78588" y="188640"/>
            <a:ext cx="4366221" cy="4366221"/>
          </a:xfrm>
          <a:prstGeom prst="ellipse">
            <a:avLst/>
          </a:prstGeom>
          <a:ln>
            <a:noFill/>
          </a:ln>
          <a:effectLst>
            <a:softEdge rad="698500"/>
          </a:effectLst>
        </p:spPr>
      </p:pic>
      <p:sp>
        <p:nvSpPr>
          <p:cNvPr id="5" name="Footer Placeholder 4">
            <a:extLst>
              <a:ext uri="{FF2B5EF4-FFF2-40B4-BE49-F238E27FC236}">
                <a16:creationId xmlns:a16="http://schemas.microsoft.com/office/drawing/2014/main" id="{A9EF8CE4-1EE2-4D93-887E-7A270743E9F0}"/>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66791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32" y="387760"/>
            <a:ext cx="12188824"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COURT OF JUSTICE OF THE EU</a:t>
            </a:r>
          </a:p>
        </p:txBody>
      </p:sp>
      <p:sp>
        <p:nvSpPr>
          <p:cNvPr id="3" name="TextBox 2"/>
          <p:cNvSpPr txBox="1"/>
          <p:nvPr/>
        </p:nvSpPr>
        <p:spPr>
          <a:xfrm>
            <a:off x="205772" y="1363747"/>
            <a:ext cx="6048672" cy="3602140"/>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300" dirty="0">
                <a:latin typeface="Bell MT" panose="02020503060305020303" pitchFamily="18" charset="0"/>
              </a:rPr>
              <a:t>The Court of Justice constitutes the Judicial Branch of the EU.</a:t>
            </a:r>
          </a:p>
          <a:p>
            <a:pPr marL="342900" indent="-342900">
              <a:lnSpc>
                <a:spcPct val="90000"/>
              </a:lnSpc>
              <a:buFont typeface="Wingdings" panose="05000000000000000000" pitchFamily="2" charset="2"/>
              <a:buChar char="§"/>
            </a:pPr>
            <a:r>
              <a:rPr lang="en-GB" sz="2300" dirty="0">
                <a:latin typeface="Bell MT" panose="02020503060305020303" pitchFamily="18" charset="0"/>
              </a:rPr>
              <a:t>It is composed of various courts for example; The General Court and the Court of Justice. (Art 19(1) TEU)</a:t>
            </a:r>
          </a:p>
          <a:p>
            <a:pPr marL="342900" indent="-342900">
              <a:lnSpc>
                <a:spcPct val="90000"/>
              </a:lnSpc>
              <a:buFont typeface="Wingdings" panose="05000000000000000000" pitchFamily="2" charset="2"/>
              <a:buChar char="§"/>
            </a:pPr>
            <a:r>
              <a:rPr lang="en-GB" sz="2300" dirty="0">
                <a:latin typeface="Bell MT" panose="02020503060305020303" pitchFamily="18" charset="0"/>
              </a:rPr>
              <a:t>The Courts task is to ensure that the interpretation and the application of the Treaties law. </a:t>
            </a:r>
          </a:p>
          <a:p>
            <a:pPr marL="342900" indent="-342900">
              <a:lnSpc>
                <a:spcPct val="90000"/>
              </a:lnSpc>
              <a:buFont typeface="Wingdings" panose="05000000000000000000" pitchFamily="2" charset="2"/>
              <a:buChar char="§"/>
            </a:pPr>
            <a:r>
              <a:rPr lang="en-GB" sz="2300" dirty="0">
                <a:latin typeface="Bell MT" panose="02020503060305020303" pitchFamily="18" charset="0"/>
              </a:rPr>
              <a:t>National courts are essentially decentralised EU courts however institutionally there is no bridge between these Courts.</a:t>
            </a: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4452" y="1396004"/>
            <a:ext cx="4841130" cy="3390398"/>
          </a:xfrm>
          <a:prstGeom prst="rect">
            <a:avLst/>
          </a:prstGeom>
        </p:spPr>
      </p:pic>
      <p:sp>
        <p:nvSpPr>
          <p:cNvPr id="4" name="Footer Placeholder 3">
            <a:extLst>
              <a:ext uri="{FF2B5EF4-FFF2-40B4-BE49-F238E27FC236}">
                <a16:creationId xmlns:a16="http://schemas.microsoft.com/office/drawing/2014/main" id="{7484B04E-BDE2-425C-B4F4-E8EB37A84D31}"/>
              </a:ext>
            </a:extLst>
          </p:cNvPr>
          <p:cNvSpPr>
            <a:spLocks noGrp="1"/>
          </p:cNvSpPr>
          <p:nvPr>
            <p:ph type="ftr" sz="quarter" idx="11"/>
          </p:nvPr>
        </p:nvSpPr>
        <p:spPr/>
        <p:txBody>
          <a:bodyPr/>
          <a:lstStyle/>
          <a:p>
            <a:r>
              <a:rPr lang="en-GB" dirty="0"/>
              <a:t>SCHUTZE.EU</a:t>
            </a:r>
          </a:p>
        </p:txBody>
      </p:sp>
      <p:sp>
        <p:nvSpPr>
          <p:cNvPr id="5" name="Rectangle 4">
            <a:extLst>
              <a:ext uri="{FF2B5EF4-FFF2-40B4-BE49-F238E27FC236}">
                <a16:creationId xmlns:a16="http://schemas.microsoft.com/office/drawing/2014/main" id="{2EE475A0-43F5-49AB-8FAE-73E19A86FC81}"/>
              </a:ext>
            </a:extLst>
          </p:cNvPr>
          <p:cNvSpPr/>
          <p:nvPr/>
        </p:nvSpPr>
        <p:spPr>
          <a:xfrm>
            <a:off x="250221" y="4965887"/>
            <a:ext cx="11693433" cy="1130694"/>
          </a:xfrm>
          <a:prstGeom prst="rect">
            <a:avLst/>
          </a:prstGeom>
        </p:spPr>
        <p:txBody>
          <a:bodyPr wrap="square">
            <a:spAutoFit/>
          </a:bodyPr>
          <a:lstStyle/>
          <a:p>
            <a:pPr marL="342900" indent="-342900">
              <a:lnSpc>
                <a:spcPct val="90000"/>
              </a:lnSpc>
              <a:spcAft>
                <a:spcPts val="600"/>
              </a:spcAft>
              <a:buFont typeface="Wingdings" panose="05000000000000000000" pitchFamily="2" charset="2"/>
              <a:buChar char="§"/>
            </a:pPr>
            <a:r>
              <a:rPr lang="en-GB" sz="2300" dirty="0">
                <a:latin typeface="Bell MT" panose="02020503060305020303" pitchFamily="18" charset="0"/>
              </a:rPr>
              <a:t>The Single European Act established the General Court which now deals with appeals against decisions made in the Specialised Court; The Civil Service Tribunal.</a:t>
            </a:r>
          </a:p>
          <a:p>
            <a:pPr marL="342900" indent="-342900">
              <a:lnSpc>
                <a:spcPct val="90000"/>
              </a:lnSpc>
              <a:spcAft>
                <a:spcPts val="600"/>
              </a:spcAft>
              <a:buFont typeface="Wingdings" panose="05000000000000000000" pitchFamily="2" charset="2"/>
              <a:buChar char="§"/>
            </a:pPr>
            <a:r>
              <a:rPr lang="en-GB" sz="2300" dirty="0">
                <a:latin typeface="Bell MT" panose="02020503060305020303" pitchFamily="18" charset="0"/>
              </a:rPr>
              <a:t>The Court of Justice has a three tiered Court system.</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bg2">
                <a:lumMod val="40000"/>
                <a:lumOff val="60000"/>
              </a:schemeClr>
            </a:gs>
            <a:gs pos="83000">
              <a:schemeClr val="bg2">
                <a:lumMod val="40000"/>
                <a:lumOff val="60000"/>
              </a:schemeClr>
            </a:gs>
            <a:gs pos="89613">
              <a:schemeClr val="bg2">
                <a:lumMod val="60000"/>
                <a:lumOff val="40000"/>
              </a:schemeClr>
            </a:gs>
            <a:gs pos="100000">
              <a:schemeClr val="bg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 y="94320"/>
            <a:ext cx="12188825" cy="661452"/>
          </a:xfrm>
        </p:spPr>
        <p:txBody>
          <a:bodyPr/>
          <a:lstStyle/>
          <a:p>
            <a:pPr algn="ctr"/>
            <a:r>
              <a:rPr lang="en-GB" b="1" dirty="0">
                <a:solidFill>
                  <a:schemeClr val="tx2"/>
                </a:solidFill>
                <a:latin typeface="Bell MT" panose="02020503060305020303" pitchFamily="18" charset="0"/>
              </a:rPr>
              <a:t>The COURTs OF THE EU: structure</a:t>
            </a:r>
          </a:p>
        </p:txBody>
      </p:sp>
      <p:pic>
        <p:nvPicPr>
          <p:cNvPr id="11" name="Picture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742484" y="3068960"/>
            <a:ext cx="4478599" cy="3629025"/>
          </a:xfrm>
          <a:prstGeom prst="rect">
            <a:avLst/>
          </a:prstGeom>
        </p:spPr>
      </p:pic>
      <p:sp>
        <p:nvSpPr>
          <p:cNvPr id="2" name="Rectangle 1">
            <a:extLst>
              <a:ext uri="{FF2B5EF4-FFF2-40B4-BE49-F238E27FC236}">
                <a16:creationId xmlns:a16="http://schemas.microsoft.com/office/drawing/2014/main" id="{86D87C23-64FC-4855-8834-7803909F2D39}"/>
              </a:ext>
            </a:extLst>
          </p:cNvPr>
          <p:cNvSpPr/>
          <p:nvPr/>
        </p:nvSpPr>
        <p:spPr>
          <a:xfrm>
            <a:off x="379512" y="746865"/>
            <a:ext cx="11809312" cy="5509200"/>
          </a:xfrm>
          <a:prstGeom prst="rect">
            <a:avLst/>
          </a:prstGeom>
        </p:spPr>
        <p:txBody>
          <a:bodyPr wrap="square">
            <a:spAutoFit/>
          </a:bodyPr>
          <a:lstStyle/>
          <a:p>
            <a:r>
              <a:rPr lang="en-GB" sz="2200" b="1" dirty="0">
                <a:latin typeface="Bell MT" panose="02020503060305020303" pitchFamily="18" charset="0"/>
              </a:rPr>
              <a:t>The Court of Justice</a:t>
            </a:r>
          </a:p>
          <a:p>
            <a:pPr marL="285750" indent="-285750">
              <a:buFont typeface="Wingdings" panose="05000000000000000000" pitchFamily="2" charset="2"/>
              <a:buChar char="§"/>
            </a:pPr>
            <a:r>
              <a:rPr lang="en-GB" sz="2200" dirty="0">
                <a:latin typeface="Bell MT" panose="02020503060305020303" pitchFamily="18" charset="0"/>
              </a:rPr>
              <a:t>Consists of one judge from each member state (Art 19(2) TEU, Art 253 TFEU) </a:t>
            </a:r>
          </a:p>
          <a:p>
            <a:pPr marL="285750" indent="-285750">
              <a:buFont typeface="Wingdings" panose="05000000000000000000" pitchFamily="2" charset="2"/>
              <a:buChar char="§"/>
            </a:pPr>
            <a:r>
              <a:rPr lang="en-GB" sz="2200" dirty="0">
                <a:latin typeface="Bell MT" panose="02020503060305020303" pitchFamily="18" charset="0"/>
              </a:rPr>
              <a:t>They are appointed independently from the state and do not represent their states interests. (Art 255 TFEU) </a:t>
            </a:r>
          </a:p>
          <a:p>
            <a:pPr marL="285750" indent="-285750">
              <a:buFont typeface="Wingdings" panose="05000000000000000000" pitchFamily="2" charset="2"/>
              <a:buChar char="§"/>
            </a:pPr>
            <a:r>
              <a:rPr lang="en-GB" sz="2200" dirty="0">
                <a:latin typeface="Bell MT" panose="02020503060305020303" pitchFamily="18" charset="0"/>
              </a:rPr>
              <a:t>Each judge is appointed for 6 years and this can be renewed. (Art 253(4) TFEU)</a:t>
            </a:r>
          </a:p>
          <a:p>
            <a:pPr marL="285750" indent="-285750">
              <a:buFont typeface="Wingdings" panose="05000000000000000000" pitchFamily="2" charset="2"/>
              <a:buChar char="§"/>
            </a:pPr>
            <a:r>
              <a:rPr lang="en-GB" sz="2200" dirty="0">
                <a:latin typeface="Bell MT" panose="02020503060305020303" pitchFamily="18" charset="0"/>
              </a:rPr>
              <a:t>The Court normally sits with 3-5 judges and the Grand Chamber consists of 15 judges. </a:t>
            </a:r>
          </a:p>
          <a:p>
            <a:pPr marL="285750" indent="-285750">
              <a:buFont typeface="Wingdings" panose="05000000000000000000" pitchFamily="2" charset="2"/>
              <a:buChar char="§"/>
            </a:pPr>
            <a:r>
              <a:rPr lang="en-GB" sz="2200" dirty="0">
                <a:latin typeface="Bell MT" panose="02020503060305020303" pitchFamily="18" charset="0"/>
              </a:rPr>
              <a:t>In some constitutional cases the Court                                                                                                 will sit as a full court. (Art 16 Court Statute)</a:t>
            </a:r>
          </a:p>
          <a:p>
            <a:r>
              <a:rPr lang="en-GB" sz="2200" b="1" dirty="0">
                <a:latin typeface="Bell MT" panose="02020503060305020303" pitchFamily="18" charset="0"/>
              </a:rPr>
              <a:t>The General Court</a:t>
            </a:r>
          </a:p>
          <a:p>
            <a:pPr marL="342900" indent="-342900">
              <a:buFont typeface="Wingdings" panose="05000000000000000000" pitchFamily="2" charset="2"/>
              <a:buChar char="§"/>
            </a:pPr>
            <a:r>
              <a:rPr lang="en-GB" sz="2200" dirty="0">
                <a:latin typeface="Bell MT" panose="02020503060305020303" pitchFamily="18" charset="0"/>
              </a:rPr>
              <a:t>One judge from each member state.                                                                                                    (Art 19(2) TEU) </a:t>
            </a:r>
          </a:p>
          <a:p>
            <a:pPr marL="285750" indent="-285750">
              <a:buFont typeface="Wingdings" panose="05000000000000000000" pitchFamily="2" charset="2"/>
              <a:buChar char="§"/>
            </a:pPr>
            <a:r>
              <a:rPr lang="en-GB" sz="2200" dirty="0">
                <a:latin typeface="Bell MT" panose="02020503060305020303" pitchFamily="18" charset="0"/>
              </a:rPr>
              <a:t>The General Court generally sits                                                                                                        with 3 to 5 judges.</a:t>
            </a:r>
          </a:p>
          <a:p>
            <a:pPr marL="285750" indent="-285750">
              <a:buFont typeface="Wingdings" panose="05000000000000000000" pitchFamily="2" charset="2"/>
              <a:buChar char="§"/>
            </a:pPr>
            <a:r>
              <a:rPr lang="en-GB" sz="2200" dirty="0">
                <a:latin typeface="Bell MT" panose="02020503060305020303" pitchFamily="18" charset="0"/>
              </a:rPr>
              <a:t>Art 256 TFEU; Cases heard.</a:t>
            </a:r>
          </a:p>
          <a:p>
            <a:pPr marL="285750" indent="-285750">
              <a:buFont typeface="Wingdings" panose="05000000000000000000" pitchFamily="2" charset="2"/>
              <a:buChar char="§"/>
            </a:pPr>
            <a:r>
              <a:rPr lang="en-GB" sz="2200" dirty="0">
                <a:latin typeface="Bell MT" panose="02020503060305020303" pitchFamily="18" charset="0"/>
              </a:rPr>
              <a:t>Decisions can be appealed and reviewed by the </a:t>
            </a:r>
          </a:p>
          <a:p>
            <a:r>
              <a:rPr lang="en-GB" sz="2200" dirty="0">
                <a:latin typeface="Bell MT" panose="02020503060305020303" pitchFamily="18" charset="0"/>
              </a:rPr>
              <a:t>   Court of Justice.</a:t>
            </a:r>
          </a:p>
        </p:txBody>
      </p:sp>
      <p:sp>
        <p:nvSpPr>
          <p:cNvPr id="3" name="Footer Placeholder 2">
            <a:extLst>
              <a:ext uri="{FF2B5EF4-FFF2-40B4-BE49-F238E27FC236}">
                <a16:creationId xmlns:a16="http://schemas.microsoft.com/office/drawing/2014/main" id="{8D668CF1-4B26-4034-94DE-C3BF67B9E87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98229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8656"/>
            <a:ext cx="12188824"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EUROPEAN CENTRAL BANK</a:t>
            </a:r>
          </a:p>
        </p:txBody>
      </p:sp>
      <p:graphicFrame>
        <p:nvGraphicFramePr>
          <p:cNvPr id="4" name="Diagram 3"/>
          <p:cNvGraphicFramePr/>
          <p:nvPr>
            <p:extLst>
              <p:ext uri="{D42A27DB-BD31-4B8C-83A1-F6EECF244321}">
                <p14:modId xmlns:p14="http://schemas.microsoft.com/office/powerpoint/2010/main" val="3208225417"/>
              </p:ext>
            </p:extLst>
          </p:nvPr>
        </p:nvGraphicFramePr>
        <p:xfrm>
          <a:off x="549796" y="2420888"/>
          <a:ext cx="1152128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A0387345-87C3-4F76-9601-F99D8314E114}"/>
              </a:ext>
            </a:extLst>
          </p:cNvPr>
          <p:cNvSpPr txBox="1"/>
          <p:nvPr/>
        </p:nvSpPr>
        <p:spPr>
          <a:xfrm>
            <a:off x="91481" y="649702"/>
            <a:ext cx="12097344" cy="2419124"/>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ECB is independent (Article 282(3) TFEU), has its own legal personality and sits within the European System of Central Banks that is composed of the ECB, National Central Banks of the Member States.</a:t>
            </a:r>
          </a:p>
          <a:p>
            <a:pPr marL="342900" indent="-342900">
              <a:lnSpc>
                <a:spcPct val="90000"/>
              </a:lnSpc>
              <a:buFont typeface="Wingdings" panose="05000000000000000000" pitchFamily="2" charset="2"/>
              <a:buChar char="§"/>
            </a:pPr>
            <a:r>
              <a:rPr lang="en-GB" sz="2400" dirty="0">
                <a:latin typeface="Bell MT" panose="02020503060305020303" pitchFamily="18" charset="0"/>
              </a:rPr>
              <a:t>It is an institution of the European Union. (Article 13(1) TFEU)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ECB is a formal institution of the Union that incorporates NCB’s as decentralised agents of the ECB.</a:t>
            </a:r>
          </a:p>
          <a:p>
            <a:pPr>
              <a:lnSpc>
                <a:spcPct val="90000"/>
              </a:lnSpc>
            </a:pPr>
            <a:endParaRPr lang="en-GB" sz="2400" dirty="0"/>
          </a:p>
        </p:txBody>
      </p:sp>
      <p:sp>
        <p:nvSpPr>
          <p:cNvPr id="5" name="Footer Placeholder 4">
            <a:extLst>
              <a:ext uri="{FF2B5EF4-FFF2-40B4-BE49-F238E27FC236}">
                <a16:creationId xmlns:a16="http://schemas.microsoft.com/office/drawing/2014/main" id="{9B532DA8-BC47-457D-A201-10421D95B17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40114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nSpc>
                <a:spcPct val="90000"/>
              </a:lnSpc>
            </a:pPr>
            <a:r>
              <a:rPr lang="en-GB" sz="4000" dirty="0">
                <a:solidFill>
                  <a:schemeClr val="tx2">
                    <a:lumMod val="85000"/>
                    <a:lumOff val="15000"/>
                  </a:schemeClr>
                </a:solidFill>
                <a:latin typeface="Bell MT" panose="02020503060305020303" pitchFamily="18" charset="0"/>
              </a:rPr>
              <a:t>THE COURT OF AUDITORS</a:t>
            </a:r>
          </a:p>
        </p:txBody>
      </p:sp>
      <p:sp>
        <p:nvSpPr>
          <p:cNvPr id="4" name="TextBox 3">
            <a:extLst>
              <a:ext uri="{FF2B5EF4-FFF2-40B4-BE49-F238E27FC236}">
                <a16:creationId xmlns:a16="http://schemas.microsoft.com/office/drawing/2014/main" id="{30CC8C75-0807-4345-80BE-A5CA1FCBD282}"/>
              </a:ext>
            </a:extLst>
          </p:cNvPr>
          <p:cNvSpPr txBox="1"/>
          <p:nvPr/>
        </p:nvSpPr>
        <p:spPr>
          <a:xfrm>
            <a:off x="261764" y="908720"/>
            <a:ext cx="6120680" cy="57431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Established by the 1975 Budget Treaty and became a formal institution courtesy of the Maastricht Treaty.</a:t>
            </a:r>
          </a:p>
          <a:p>
            <a:pPr marL="342900" indent="-342900">
              <a:lnSpc>
                <a:spcPct val="90000"/>
              </a:lnSpc>
              <a:buFont typeface="Wingdings" panose="05000000000000000000" pitchFamily="2" charset="2"/>
              <a:buChar char="§"/>
            </a:pPr>
            <a:r>
              <a:rPr lang="en-GB" sz="2400" dirty="0">
                <a:latin typeface="Bell MT" panose="02020503060305020303" pitchFamily="18" charset="0"/>
              </a:rPr>
              <a:t>It has no judicial function, its primary task is to audit the Union. (Article 285 TFEU)</a:t>
            </a:r>
          </a:p>
          <a:p>
            <a:pPr marL="342900" indent="-342900">
              <a:lnSpc>
                <a:spcPct val="90000"/>
              </a:lnSpc>
              <a:buFont typeface="Wingdings" panose="05000000000000000000" pitchFamily="2" charset="2"/>
              <a:buChar char="§"/>
            </a:pPr>
            <a:r>
              <a:rPr lang="en-GB" sz="2400" dirty="0">
                <a:latin typeface="Bell MT" panose="02020503060305020303" pitchFamily="18" charset="0"/>
              </a:rPr>
              <a:t>It consists of one national from each State that act independently for the purpose of the court as a collegial body. </a:t>
            </a:r>
          </a:p>
          <a:p>
            <a:pPr marL="342900" indent="-342900">
              <a:lnSpc>
                <a:spcPct val="90000"/>
              </a:lnSpc>
              <a:buFont typeface="Wingdings" panose="05000000000000000000" pitchFamily="2" charset="2"/>
              <a:buChar char="§"/>
            </a:pPr>
            <a:r>
              <a:rPr lang="en-GB" sz="2400" dirty="0">
                <a:latin typeface="Bell MT" panose="02020503060305020303" pitchFamily="18" charset="0"/>
              </a:rPr>
              <a:t>Article 287 TFEU establishes the functions of the Court.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result of the Audit is published after every financial year and are designed to assist the Parliament and council in their decisions regarding the budget and the Commission in relation to its implementation.  </a:t>
            </a:r>
          </a:p>
          <a:p>
            <a:pPr marL="342900" indent="-342900">
              <a:lnSpc>
                <a:spcPct val="90000"/>
              </a:lnSpc>
              <a:buFont typeface="Wingdings" panose="05000000000000000000" pitchFamily="2" charset="2"/>
              <a:buChar char="§"/>
            </a:pPr>
            <a:endParaRPr lang="en-GB" sz="2400" dirty="0"/>
          </a:p>
        </p:txBody>
      </p:sp>
      <p:pic>
        <p:nvPicPr>
          <p:cNvPr id="6" name="Picture 5">
            <a:extLst>
              <a:ext uri="{FF2B5EF4-FFF2-40B4-BE49-F238E27FC236}">
                <a16:creationId xmlns:a16="http://schemas.microsoft.com/office/drawing/2014/main" id="{1119BA51-1EA1-448C-ACA3-6175CB23F332}"/>
              </a:ext>
            </a:extLst>
          </p:cNvPr>
          <p:cNvPicPr>
            <a:picLocks noChangeAspect="1"/>
          </p:cNvPicPr>
          <p:nvPr/>
        </p:nvPicPr>
        <p:blipFill>
          <a:blip r:embed="rId2"/>
          <a:stretch>
            <a:fillRect/>
          </a:stretch>
        </p:blipFill>
        <p:spPr>
          <a:xfrm>
            <a:off x="6382444" y="1196752"/>
            <a:ext cx="5576768" cy="4490699"/>
          </a:xfrm>
          <a:prstGeom prst="rect">
            <a:avLst/>
          </a:prstGeom>
        </p:spPr>
      </p:pic>
      <p:sp>
        <p:nvSpPr>
          <p:cNvPr id="3" name="Footer Placeholder 2">
            <a:extLst>
              <a:ext uri="{FF2B5EF4-FFF2-40B4-BE49-F238E27FC236}">
                <a16:creationId xmlns:a16="http://schemas.microsoft.com/office/drawing/2014/main" id="{F9B45CD3-A6AC-4520-9C08-D7DE518A5DE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lumMod val="85000"/>
                    <a:lumOff val="15000"/>
                  </a:schemeClr>
                </a:solidFill>
                <a:latin typeface="Bell MT" panose="02020503060305020303" pitchFamily="18" charset="0"/>
              </a:rPr>
              <a:t>CONCLUSION</a:t>
            </a:r>
          </a:p>
        </p:txBody>
      </p:sp>
      <p:sp>
        <p:nvSpPr>
          <p:cNvPr id="4" name="TextBox 3">
            <a:extLst>
              <a:ext uri="{FF2B5EF4-FFF2-40B4-BE49-F238E27FC236}">
                <a16:creationId xmlns:a16="http://schemas.microsoft.com/office/drawing/2014/main" id="{1632ABCA-75C3-4DD3-B312-13312C21132D}"/>
              </a:ext>
            </a:extLst>
          </p:cNvPr>
          <p:cNvSpPr txBox="1"/>
          <p:nvPr/>
        </p:nvSpPr>
        <p:spPr>
          <a:xfrm>
            <a:off x="333772" y="844351"/>
            <a:ext cx="11377264" cy="475200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Union is not based on a tripartite structure but is formed through seven key institutions.</a:t>
            </a:r>
          </a:p>
          <a:p>
            <a:pPr marL="342900" indent="-342900">
              <a:lnSpc>
                <a:spcPct val="90000"/>
              </a:lnSpc>
              <a:buFont typeface="Wingdings" panose="05000000000000000000" pitchFamily="2" charset="2"/>
              <a:buChar char="§"/>
            </a:pPr>
            <a:r>
              <a:rPr lang="en-GB" sz="2400" dirty="0">
                <a:latin typeface="Bell MT" panose="02020503060305020303" pitchFamily="18" charset="0"/>
              </a:rPr>
              <a:t>Each institution is characterised with its own distinct structure and decision making process ensuring an adequate degree of separation of powers.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institutional power sharing is the basis of the Union’s system of checks and balances.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There are five key governmental functions;</a:t>
            </a:r>
          </a:p>
          <a:p>
            <a:pPr marL="1828800" lvl="3" indent="-457200">
              <a:lnSpc>
                <a:spcPct val="90000"/>
              </a:lnSpc>
              <a:buFont typeface="+mj-lt"/>
              <a:buAutoNum type="arabicPeriod"/>
            </a:pPr>
            <a:r>
              <a:rPr lang="en-GB" sz="2400" i="1" dirty="0">
                <a:solidFill>
                  <a:schemeClr val="accent6">
                    <a:lumMod val="75000"/>
                  </a:schemeClr>
                </a:solidFill>
                <a:latin typeface="Bell MT" panose="02020503060305020303" pitchFamily="18" charset="0"/>
              </a:rPr>
              <a:t>Legislative</a:t>
            </a:r>
          </a:p>
          <a:p>
            <a:pPr marL="1828800" lvl="3" indent="-457200">
              <a:lnSpc>
                <a:spcPct val="90000"/>
              </a:lnSpc>
              <a:buFont typeface="+mj-lt"/>
              <a:buAutoNum type="arabicPeriod"/>
            </a:pPr>
            <a:r>
              <a:rPr lang="en-GB" sz="2400" i="1" dirty="0">
                <a:solidFill>
                  <a:schemeClr val="accent6">
                    <a:lumMod val="75000"/>
                  </a:schemeClr>
                </a:solidFill>
                <a:latin typeface="Bell MT" panose="02020503060305020303" pitchFamily="18" charset="0"/>
              </a:rPr>
              <a:t>Executive</a:t>
            </a:r>
          </a:p>
          <a:p>
            <a:pPr marL="1828800" lvl="3" indent="-457200">
              <a:lnSpc>
                <a:spcPct val="90000"/>
              </a:lnSpc>
              <a:buFont typeface="+mj-lt"/>
              <a:buAutoNum type="arabicPeriod"/>
            </a:pPr>
            <a:r>
              <a:rPr lang="en-GB" sz="2400" i="1" dirty="0">
                <a:solidFill>
                  <a:schemeClr val="accent6">
                    <a:lumMod val="75000"/>
                  </a:schemeClr>
                </a:solidFill>
                <a:latin typeface="Bell MT" panose="02020503060305020303" pitchFamily="18" charset="0"/>
              </a:rPr>
              <a:t>Judicial</a:t>
            </a:r>
          </a:p>
          <a:p>
            <a:pPr marL="1828800" lvl="3" indent="-457200">
              <a:lnSpc>
                <a:spcPct val="90000"/>
              </a:lnSpc>
              <a:buFont typeface="+mj-lt"/>
              <a:buAutoNum type="arabicPeriod"/>
            </a:pPr>
            <a:r>
              <a:rPr lang="en-GB" sz="2400" i="1" dirty="0">
                <a:solidFill>
                  <a:schemeClr val="accent6">
                    <a:lumMod val="75000"/>
                  </a:schemeClr>
                </a:solidFill>
                <a:latin typeface="Bell MT" panose="02020503060305020303" pitchFamily="18" charset="0"/>
              </a:rPr>
              <a:t>External</a:t>
            </a:r>
          </a:p>
          <a:p>
            <a:pPr marL="1828800" lvl="3" indent="-457200">
              <a:lnSpc>
                <a:spcPct val="90000"/>
              </a:lnSpc>
              <a:buFont typeface="+mj-lt"/>
              <a:buAutoNum type="arabicPeriod"/>
            </a:pPr>
            <a:r>
              <a:rPr lang="en-GB" sz="2400" i="1" dirty="0">
                <a:solidFill>
                  <a:schemeClr val="accent6">
                    <a:lumMod val="75000"/>
                  </a:schemeClr>
                </a:solidFill>
                <a:latin typeface="Bell MT" panose="02020503060305020303" pitchFamily="18" charset="0"/>
              </a:rPr>
              <a:t>Financial</a:t>
            </a:r>
          </a:p>
          <a:p>
            <a:pPr marL="342900" indent="-342900">
              <a:lnSpc>
                <a:spcPct val="90000"/>
              </a:lnSpc>
              <a:buFont typeface="Wingdings" panose="05000000000000000000" pitchFamily="2" charset="2"/>
              <a:buChar char="§"/>
            </a:pPr>
            <a:r>
              <a:rPr lang="en-GB" sz="2400" dirty="0">
                <a:latin typeface="Bell MT" panose="02020503060305020303" pitchFamily="18" charset="0"/>
              </a:rPr>
              <a:t>Each function has various degrees of procedural scope </a:t>
            </a:r>
          </a:p>
          <a:p>
            <a:pPr>
              <a:lnSpc>
                <a:spcPct val="90000"/>
              </a:lnSpc>
            </a:pPr>
            <a:r>
              <a:rPr lang="en-GB" sz="2400" dirty="0">
                <a:latin typeface="Bell MT" panose="02020503060305020303" pitchFamily="18" charset="0"/>
              </a:rPr>
              <a:t>in relation to exercising these powers. </a:t>
            </a:r>
          </a:p>
        </p:txBody>
      </p:sp>
      <p:pic>
        <p:nvPicPr>
          <p:cNvPr id="3" name="Picture 2">
            <a:extLst>
              <a:ext uri="{FF2B5EF4-FFF2-40B4-BE49-F238E27FC236}">
                <a16:creationId xmlns:a16="http://schemas.microsoft.com/office/drawing/2014/main" id="{41205F59-22D1-427F-B69F-F875EA37CE86}"/>
              </a:ext>
            </a:extLst>
          </p:cNvPr>
          <p:cNvPicPr>
            <a:picLocks noChangeAspect="1"/>
          </p:cNvPicPr>
          <p:nvPr/>
        </p:nvPicPr>
        <p:blipFill>
          <a:blip r:embed="rId2"/>
          <a:stretch>
            <a:fillRect/>
          </a:stretch>
        </p:blipFill>
        <p:spPr>
          <a:xfrm>
            <a:off x="7873672" y="3033453"/>
            <a:ext cx="3862339" cy="3218616"/>
          </a:xfrm>
          <a:prstGeom prst="rect">
            <a:avLst/>
          </a:prstGeom>
        </p:spPr>
      </p:pic>
      <p:sp>
        <p:nvSpPr>
          <p:cNvPr id="5" name="Footer Placeholder 4">
            <a:extLst>
              <a:ext uri="{FF2B5EF4-FFF2-40B4-BE49-F238E27FC236}">
                <a16:creationId xmlns:a16="http://schemas.microsoft.com/office/drawing/2014/main" id="{641D34A6-4668-40B1-8AF4-6A09C12AE89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13896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3130</Words>
  <Application>Microsoft Office PowerPoint</Application>
  <PresentationFormat>Custom</PresentationFormat>
  <Paragraphs>306</Paragraphs>
  <Slides>23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Bell MT</vt:lpstr>
      <vt:lpstr>Century Gothic</vt:lpstr>
      <vt:lpstr>Wingdings</vt:lpstr>
      <vt:lpstr>Continental Europe 16x9</vt:lpstr>
      <vt:lpstr>The EUROPEAN UNION</vt:lpstr>
      <vt:lpstr>PowerPoint Presentation</vt:lpstr>
      <vt:lpstr>PRINCIPLE OF SEPARATION OF POWERS</vt:lpstr>
      <vt:lpstr>PowerPoint Presentation</vt:lpstr>
      <vt:lpstr>Governmental powers</vt:lpstr>
      <vt:lpstr>The European parliament</vt:lpstr>
      <vt:lpstr>The European parliament</vt:lpstr>
      <vt:lpstr>Parliamentary powers</vt:lpstr>
      <vt:lpstr>PowerPoint Presentation</vt:lpstr>
      <vt:lpstr>THE COUNCIL OF MINISTERS</vt:lpstr>
      <vt:lpstr>Council of ministers: decision making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COURTs OF THE EU: structure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2018-09-10T09:13:42Z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